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733" r:id="rId3"/>
    <p:sldId id="748" r:id="rId4"/>
    <p:sldId id="749" r:id="rId5"/>
    <p:sldId id="786" r:id="rId6"/>
    <p:sldId id="787" r:id="rId7"/>
    <p:sldId id="788" r:id="rId8"/>
    <p:sldId id="789" r:id="rId9"/>
    <p:sldId id="785" r:id="rId10"/>
    <p:sldId id="778" r:id="rId11"/>
    <p:sldId id="791" r:id="rId12"/>
    <p:sldId id="763" r:id="rId13"/>
    <p:sldId id="765" r:id="rId14"/>
    <p:sldId id="711" r:id="rId15"/>
    <p:sldId id="713" r:id="rId16"/>
    <p:sldId id="769" r:id="rId17"/>
    <p:sldId id="773" r:id="rId18"/>
    <p:sldId id="770" r:id="rId19"/>
    <p:sldId id="771" r:id="rId20"/>
    <p:sldId id="772" r:id="rId21"/>
    <p:sldId id="768" r:id="rId22"/>
    <p:sldId id="766" r:id="rId23"/>
    <p:sldId id="747" r:id="rId24"/>
    <p:sldId id="753" r:id="rId25"/>
    <p:sldId id="774" r:id="rId26"/>
    <p:sldId id="775" r:id="rId27"/>
    <p:sldId id="767" r:id="rId28"/>
    <p:sldId id="776" r:id="rId29"/>
    <p:sldId id="754" r:id="rId30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F14"/>
    <a:srgbClr val="D2D2F4"/>
    <a:srgbClr val="00829B"/>
    <a:srgbClr val="0066CC"/>
    <a:srgbClr val="FF6600"/>
    <a:srgbClr val="DFAD03"/>
    <a:srgbClr val="777777"/>
    <a:srgbClr val="FFCC00"/>
    <a:srgbClr val="C00000"/>
    <a:srgbClr val="33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4" autoAdjust="0"/>
    <p:restoredTop sz="86412" autoAdjust="0"/>
  </p:normalViewPr>
  <p:slideViewPr>
    <p:cSldViewPr showGuides="1">
      <p:cViewPr varScale="1">
        <p:scale>
          <a:sx n="77" d="100"/>
          <a:sy n="77" d="100"/>
        </p:scale>
        <p:origin x="738" y="84"/>
      </p:cViewPr>
      <p:guideLst>
        <p:guide orient="horz" pos="66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138" y="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16666666666696E-2"/>
          <c:y val="0.19091510826771699"/>
          <c:w val="0.82916666666666705"/>
          <c:h val="0.6471262303149609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1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2.01876640419947E-2"/>
                  <c:y val="-3.74667814960630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698818897637803E-2"/>
                  <c:y val="-0.449337106299212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12335958005299E-3"/>
                  <c:y val="-4.428371062992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913484251968499"/>
                  <c:y val="-4.0864911417322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T Std 55 Roman" panose="020B0503020203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Personal Administrativo</c:v>
                </c:pt>
                <c:pt idx="1">
                  <c:v>Personal Operativo</c:v>
                </c:pt>
                <c:pt idx="2">
                  <c:v>Mandos Medios</c:v>
                </c:pt>
                <c:pt idx="3">
                  <c:v>Mandos Superiores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165</c:v>
                </c:pt>
                <c:pt idx="1">
                  <c:v>359</c:v>
                </c:pt>
                <c:pt idx="2">
                  <c:v>33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0205431719707"/>
          <c:y val="6.895622708587934E-2"/>
          <c:w val="0.63878255951358942"/>
          <c:h val="0.78073423940549813"/>
        </c:manualLayout>
      </c:layout>
      <c:doughnutChart>
        <c:varyColors val="1"/>
        <c:ser>
          <c:idx val="1"/>
          <c:order val="1"/>
          <c:tx>
            <c:strRef>
              <c:f>Hoja1!$C$1</c:f>
              <c:strCache>
                <c:ptCount val="1"/>
                <c:pt idx="0">
                  <c:v>Consumo</c:v>
                </c:pt>
              </c:strCache>
            </c:strRef>
          </c:tx>
          <c:spPr>
            <a:ln w="50800" cmpd="sng">
              <a:solidFill>
                <a:schemeClr val="bg1"/>
              </a:solidFill>
            </a:ln>
          </c:spPr>
          <c:explosion val="25"/>
          <c:dPt>
            <c:idx val="0"/>
            <c:bubble3D val="0"/>
            <c:spPr>
              <a:solidFill>
                <a:srgbClr val="00829B"/>
              </a:solidFill>
              <a:ln w="50800" cmpd="sng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0800" cmpd="sng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5CBF14"/>
              </a:solidFill>
              <a:ln w="50800" cmpd="sng">
                <a:solidFill>
                  <a:schemeClr val="bg1"/>
                </a:solidFill>
              </a:ln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rgbClr val="FFFF00"/>
                      </a:solidFill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2578616352201259E-2"/>
                  <c:y val="-4.2082866213518361E-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Industrial</c:v>
                </c:pt>
                <c:pt idx="1">
                  <c:v>Comercial</c:v>
                </c:pt>
                <c:pt idx="2">
                  <c:v>Doméstico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>
                  <c:v>3911986</c:v>
                </c:pt>
                <c:pt idx="1">
                  <c:v>2189715</c:v>
                </c:pt>
                <c:pt idx="2">
                  <c:v>16248239</c:v>
                </c:pt>
              </c:numCache>
            </c:numRef>
          </c:val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Facturación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29B"/>
              </a:solidFill>
              <a:ln w="508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08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5CBF14"/>
              </a:solidFill>
              <a:ln w="508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2.1247083657371404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rgbClr val="FFFF00"/>
                      </a:solidFill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Industrial</c:v>
                </c:pt>
                <c:pt idx="1">
                  <c:v>Comercial</c:v>
                </c:pt>
                <c:pt idx="2">
                  <c:v>Doméstico</c:v>
                </c:pt>
              </c:strCache>
            </c:strRef>
          </c:cat>
          <c:val>
            <c:numRef>
              <c:f>Hoja1!$B$2:$B$4</c:f>
              <c:numCache>
                <c:formatCode>#,##0.00</c:formatCode>
                <c:ptCount val="3"/>
                <c:pt idx="0">
                  <c:v>110305.14611000002</c:v>
                </c:pt>
                <c:pt idx="1">
                  <c:v>54537.431629999992</c:v>
                </c:pt>
                <c:pt idx="2">
                  <c:v>158394.39848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7331963115209424E-2"/>
          <c:y val="0.84371054731292483"/>
          <c:w val="0.9611257082546385"/>
          <c:h val="0.14025588065972466"/>
        </c:manualLayout>
      </c:layout>
      <c:overlay val="0"/>
      <c:txPr>
        <a:bodyPr/>
        <a:lstStyle/>
        <a:p>
          <a:pPr>
            <a:defRPr sz="1400">
              <a:latin typeface="Avenir LT Std 55 Roman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SEAPAL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Hoja1!$B$2:$D$2</c:f>
              <c:strCache>
                <c:ptCount val="3"/>
                <c:pt idx="0">
                  <c:v>Eficiencia Física</c:v>
                </c:pt>
                <c:pt idx="1">
                  <c:v>Eficiencia Comercial</c:v>
                </c:pt>
                <c:pt idx="2">
                  <c:v>Eficiencia Global</c:v>
                </c:pt>
              </c:strCache>
            </c:strRef>
          </c:cat>
          <c:val>
            <c:numRef>
              <c:f>Hoja1!$B$3:$D$3</c:f>
              <c:numCache>
                <c:formatCode>0.00%</c:formatCode>
                <c:ptCount val="3"/>
                <c:pt idx="0">
                  <c:v>0.71199999999999997</c:v>
                </c:pt>
                <c:pt idx="1">
                  <c:v>0.98799999999999999</c:v>
                </c:pt>
                <c:pt idx="2">
                  <c:v>0.70199999999999996</c:v>
                </c:pt>
              </c:numCache>
            </c:numRef>
          </c:val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Muestra Nacional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Hoja1!$B$2:$D$2</c:f>
              <c:strCache>
                <c:ptCount val="3"/>
                <c:pt idx="0">
                  <c:v>Eficiencia Física</c:v>
                </c:pt>
                <c:pt idx="1">
                  <c:v>Eficiencia Comercial</c:v>
                </c:pt>
                <c:pt idx="2">
                  <c:v>Eficiencia Global</c:v>
                </c:pt>
              </c:strCache>
            </c:strRef>
          </c:cat>
          <c:val>
            <c:numRef>
              <c:f>Hoja1!$B$4:$D$4</c:f>
              <c:numCache>
                <c:formatCode>0.00%</c:formatCode>
                <c:ptCount val="3"/>
                <c:pt idx="0">
                  <c:v>0.57699999999999996</c:v>
                </c:pt>
                <c:pt idx="1">
                  <c:v>0.81599999999999995</c:v>
                </c:pt>
                <c:pt idx="2">
                  <c:v>0.47899999999999998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7965168"/>
        <c:axId val="241690400"/>
      </c:barChart>
      <c:catAx>
        <c:axId val="25796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1690400"/>
        <c:crosses val="autoZero"/>
        <c:auto val="1"/>
        <c:lblAlgn val="ctr"/>
        <c:lblOffset val="100"/>
        <c:noMultiLvlLbl val="0"/>
      </c:catAx>
      <c:valAx>
        <c:axId val="24169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5796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982239806229"/>
          <c:y val="6.6388031687949003E-2"/>
          <c:w val="0.73169670771199902"/>
          <c:h val="0.83451536643026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Producción LPS</c:v>
                </c:pt>
              </c:strCache>
            </c:strRef>
          </c:tx>
          <c:spPr>
            <a:solidFill>
              <a:srgbClr val="5CBF14"/>
            </a:solidFill>
            <a:ln w="10406">
              <a:solidFill>
                <a:schemeClr val="bg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081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Sheet1!$B$2:$B$18</c:f>
              <c:numCache>
                <c:formatCode>#,##0</c:formatCode>
                <c:ptCount val="11"/>
                <c:pt idx="0">
                  <c:v>934</c:v>
                </c:pt>
                <c:pt idx="1">
                  <c:v>948</c:v>
                </c:pt>
                <c:pt idx="2">
                  <c:v>942</c:v>
                </c:pt>
                <c:pt idx="3">
                  <c:v>961</c:v>
                </c:pt>
                <c:pt idx="4">
                  <c:v>953</c:v>
                </c:pt>
                <c:pt idx="5">
                  <c:v>969</c:v>
                </c:pt>
                <c:pt idx="6">
                  <c:v>1000</c:v>
                </c:pt>
                <c:pt idx="7">
                  <c:v>976</c:v>
                </c:pt>
                <c:pt idx="8">
                  <c:v>989</c:v>
                </c:pt>
                <c:pt idx="9">
                  <c:v>998</c:v>
                </c:pt>
                <c:pt idx="10">
                  <c:v>1035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35603632"/>
        <c:axId val="235597472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Usuarios</c:v>
                </c:pt>
              </c:strCache>
            </c:strRef>
          </c:tx>
          <c:spPr>
            <a:ln w="41275">
              <a:solidFill>
                <a:srgbClr val="00829B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829B"/>
              </a:solidFill>
              <a:ln>
                <a:solidFill>
                  <a:srgbClr val="4F81BD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5130234067559801E-2"/>
                  <c:y val="-3.2686296505324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45223435212901E-2"/>
                  <c:y val="-5.2213122632882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756827214130201E-2"/>
                  <c:y val="-4.8114816996584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300859358706697E-2"/>
                  <c:y val="-5.2557601546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450363215003402E-2"/>
                  <c:y val="-3.7885162597806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683302245169802E-2"/>
                  <c:y val="-5.2566998866414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401069471813203E-2"/>
                  <c:y val="-4.5049142615343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8677240800968501E-2"/>
                  <c:y val="-3.410059676044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5583061536891003E-2"/>
                  <c:y val="-3.410059676044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982338968764799E-2"/>
                  <c:y val="-3.751065643648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355131339860301E-2"/>
                  <c:y val="-2.646756374768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_);[Red]\(#,##0\)" sourceLinked="0"/>
            <c:spPr>
              <a:noFill/>
              <a:ln w="208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Sheet1!$C$2:$C$18</c:f>
              <c:numCache>
                <c:formatCode>#,##0</c:formatCode>
                <c:ptCount val="11"/>
                <c:pt idx="0">
                  <c:v>55229</c:v>
                </c:pt>
                <c:pt idx="1">
                  <c:v>57625</c:v>
                </c:pt>
                <c:pt idx="2">
                  <c:v>60378</c:v>
                </c:pt>
                <c:pt idx="3">
                  <c:v>63186</c:v>
                </c:pt>
                <c:pt idx="4">
                  <c:v>64992</c:v>
                </c:pt>
                <c:pt idx="5">
                  <c:v>66738</c:v>
                </c:pt>
                <c:pt idx="6">
                  <c:v>67862</c:v>
                </c:pt>
                <c:pt idx="7">
                  <c:v>69118</c:v>
                </c:pt>
                <c:pt idx="8">
                  <c:v>71303</c:v>
                </c:pt>
                <c:pt idx="9">
                  <c:v>72873</c:v>
                </c:pt>
                <c:pt idx="10">
                  <c:v>74532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99152"/>
        <c:axId val="235600832"/>
      </c:lineChart>
      <c:catAx>
        <c:axId val="2356036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6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latin typeface="Avenir LT Std 55 Roman" panose="020B0503020203020204" pitchFamily="34" charset="0"/>
              </a:defRPr>
            </a:pPr>
            <a:endParaRPr lang="es-MX"/>
          </a:p>
        </c:txPr>
        <c:crossAx val="23559747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35597472"/>
        <c:scaling>
          <c:orientation val="minMax"/>
          <c:max val="15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/>
                  <a:t>Producción LPS</a:t>
                </a:r>
              </a:p>
            </c:rich>
          </c:tx>
          <c:layout>
            <c:manualLayout>
              <c:xMode val="edge"/>
              <c:yMode val="edge"/>
              <c:x val="6.0336883643604899E-2"/>
              <c:y val="0.34619931437141799"/>
            </c:manualLayout>
          </c:layout>
          <c:overlay val="0"/>
          <c:spPr>
            <a:noFill/>
            <a:ln w="20811">
              <a:noFill/>
            </a:ln>
          </c:spPr>
        </c:title>
        <c:numFmt formatCode="#,##0_);[Red]\(#,##0\)" sourceLinked="0"/>
        <c:majorTickMark val="cross"/>
        <c:minorTickMark val="none"/>
        <c:tickLblPos val="nextTo"/>
        <c:spPr>
          <a:ln w="26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235603632"/>
        <c:crosses val="autoZero"/>
        <c:crossBetween val="between"/>
      </c:valAx>
      <c:catAx>
        <c:axId val="235599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5600832"/>
        <c:crosses val="autoZero"/>
        <c:auto val="0"/>
        <c:lblAlgn val="ctr"/>
        <c:lblOffset val="100"/>
        <c:noMultiLvlLbl val="0"/>
      </c:catAx>
      <c:valAx>
        <c:axId val="235600832"/>
        <c:scaling>
          <c:orientation val="minMax"/>
          <c:max val="8000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/>
                  <a:t>Usuarios</a:t>
                </a:r>
              </a:p>
            </c:rich>
          </c:tx>
          <c:layout>
            <c:manualLayout>
              <c:xMode val="edge"/>
              <c:yMode val="edge"/>
              <c:x val="0.92031291748116095"/>
              <c:y val="0.39611709661611999"/>
            </c:manualLayout>
          </c:layout>
          <c:overlay val="0"/>
          <c:spPr>
            <a:noFill/>
            <a:ln w="20811">
              <a:noFill/>
            </a:ln>
          </c:spPr>
        </c:title>
        <c:numFmt formatCode="#,##0_);[Red]\(#,##0\)" sourceLinked="0"/>
        <c:majorTickMark val="cross"/>
        <c:minorTickMark val="none"/>
        <c:tickLblPos val="nextTo"/>
        <c:spPr>
          <a:ln w="26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235599152"/>
        <c:crosses val="max"/>
        <c:crossBetween val="between"/>
        <c:majorUnit val="5000"/>
      </c:valAx>
      <c:spPr>
        <a:noFill/>
        <a:ln w="25382">
          <a:noFill/>
        </a:ln>
      </c:spPr>
    </c:plotArea>
    <c:legend>
      <c:legendPos val="b"/>
      <c:layout>
        <c:manualLayout>
          <c:xMode val="edge"/>
          <c:yMode val="edge"/>
          <c:x val="0.131530266150409"/>
          <c:y val="0.93911216404379605"/>
          <c:w val="0.64511082790617402"/>
          <c:h val="4.3539641762066601E-2"/>
        </c:manualLayout>
      </c:layout>
      <c:overlay val="0"/>
      <c:txPr>
        <a:bodyPr/>
        <a:lstStyle/>
        <a:p>
          <a:pPr>
            <a:defRPr sz="1000" b="1">
              <a:latin typeface="Avenir LT Std 55 Roman" panose="020B0503020203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19" b="1" i="0" u="none" strike="noStrike" baseline="0">
          <a:solidFill>
            <a:schemeClr val="bg2">
              <a:lumMod val="25000"/>
            </a:schemeClr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0E1CE-0CBA-FF41-BF74-A50E2F5834B9}" type="doc">
      <dgm:prSet loTypeId="urn:microsoft.com/office/officeart/2005/8/layout/vList5" loCatId="" qsTypeId="urn:microsoft.com/office/officeart/2005/8/quickstyle/simple3" qsCatId="simple" csTypeId="urn:microsoft.com/office/officeart/2005/8/colors/accent1_2" csCatId="accent1" phldr="1"/>
      <dgm:spPr/>
    </dgm:pt>
    <dgm:pt modelId="{C038AA5E-E6F6-BD46-AA0C-E9F05A192D71}">
      <dgm:prSet phldrT="[Texto]"/>
      <dgm:spPr/>
      <dgm:t>
        <a:bodyPr/>
        <a:lstStyle/>
        <a:p>
          <a:r>
            <a:rPr lang="es-ES" dirty="0" smtClean="0"/>
            <a:t>Gobierno Estatal</a:t>
          </a:r>
          <a:endParaRPr lang="es-ES" dirty="0"/>
        </a:p>
      </dgm:t>
    </dgm:pt>
    <dgm:pt modelId="{F25C12D5-D33C-014B-AE77-334DD232C3A2}" type="parTrans" cxnId="{4901C6BA-841E-1E4A-8BFA-F1EAEEF9BE10}">
      <dgm:prSet/>
      <dgm:spPr/>
      <dgm:t>
        <a:bodyPr/>
        <a:lstStyle/>
        <a:p>
          <a:endParaRPr lang="es-ES"/>
        </a:p>
      </dgm:t>
    </dgm:pt>
    <dgm:pt modelId="{E2B43F02-31B7-4842-8D50-5D0C3D9C53BD}" type="sibTrans" cxnId="{4901C6BA-841E-1E4A-8BFA-F1EAEEF9BE10}">
      <dgm:prSet/>
      <dgm:spPr/>
      <dgm:t>
        <a:bodyPr/>
        <a:lstStyle/>
        <a:p>
          <a:endParaRPr lang="es-ES"/>
        </a:p>
      </dgm:t>
    </dgm:pt>
    <dgm:pt modelId="{C066A3F8-8B22-0D4E-A141-2B69654B95B5}">
      <dgm:prSet phldrT="[Texto]"/>
      <dgm:spPr/>
      <dgm:t>
        <a:bodyPr/>
        <a:lstStyle/>
        <a:p>
          <a:r>
            <a:rPr lang="es-ES" dirty="0" smtClean="0"/>
            <a:t>Gobierno Municipal</a:t>
          </a:r>
          <a:endParaRPr lang="es-ES" dirty="0"/>
        </a:p>
      </dgm:t>
    </dgm:pt>
    <dgm:pt modelId="{72DE8964-927D-D44D-9884-70C2CA9324E8}" type="parTrans" cxnId="{8E84A515-C679-E844-9F93-DB9043F0875E}">
      <dgm:prSet/>
      <dgm:spPr/>
      <dgm:t>
        <a:bodyPr/>
        <a:lstStyle/>
        <a:p>
          <a:endParaRPr lang="es-ES"/>
        </a:p>
      </dgm:t>
    </dgm:pt>
    <dgm:pt modelId="{5AF4D327-16EA-5244-A13F-0354708F2E04}" type="sibTrans" cxnId="{8E84A515-C679-E844-9F93-DB9043F0875E}">
      <dgm:prSet/>
      <dgm:spPr/>
      <dgm:t>
        <a:bodyPr/>
        <a:lstStyle/>
        <a:p>
          <a:endParaRPr lang="es-ES"/>
        </a:p>
      </dgm:t>
    </dgm:pt>
    <dgm:pt modelId="{7DC50966-B78C-584A-A3A2-1C37C3956963}">
      <dgm:prSet phldrT="[Texto]"/>
      <dgm:spPr/>
      <dgm:t>
        <a:bodyPr/>
        <a:lstStyle/>
        <a:p>
          <a:endParaRPr lang="es-ES"/>
        </a:p>
      </dgm:t>
    </dgm:pt>
    <dgm:pt modelId="{DFC6739F-347A-A34A-A5DD-2D5598BA5806}" type="parTrans" cxnId="{8080521D-8501-DC4D-B395-648BEB1C5E42}">
      <dgm:prSet/>
      <dgm:spPr/>
      <dgm:t>
        <a:bodyPr/>
        <a:lstStyle/>
        <a:p>
          <a:endParaRPr lang="es-ES"/>
        </a:p>
      </dgm:t>
    </dgm:pt>
    <dgm:pt modelId="{6713A2D5-51E1-5C41-80D8-6CB6AA873B28}" type="sibTrans" cxnId="{8080521D-8501-DC4D-B395-648BEB1C5E42}">
      <dgm:prSet/>
      <dgm:spPr/>
      <dgm:t>
        <a:bodyPr/>
        <a:lstStyle/>
        <a:p>
          <a:endParaRPr lang="es-ES"/>
        </a:p>
      </dgm:t>
    </dgm:pt>
    <dgm:pt modelId="{0D919CFF-FA99-FE44-9CAD-5235C8EB0EDC}">
      <dgm:prSet/>
      <dgm:spPr/>
      <dgm:t>
        <a:bodyPr/>
        <a:lstStyle/>
        <a:p>
          <a:r>
            <a:rPr lang="es-ES" dirty="0" smtClean="0"/>
            <a:t>4 espacios</a:t>
          </a:r>
          <a:endParaRPr lang="es-ES" dirty="0"/>
        </a:p>
      </dgm:t>
    </dgm:pt>
    <dgm:pt modelId="{8A23BAFB-F2F9-8141-865E-F1534C574F2E}" type="parTrans" cxnId="{EF27BE30-3D35-5944-A4EF-963AD948DACE}">
      <dgm:prSet/>
      <dgm:spPr/>
      <dgm:t>
        <a:bodyPr/>
        <a:lstStyle/>
        <a:p>
          <a:endParaRPr lang="es-ES"/>
        </a:p>
      </dgm:t>
    </dgm:pt>
    <dgm:pt modelId="{F3562306-205B-2149-A341-CEAB08F58525}" type="sibTrans" cxnId="{EF27BE30-3D35-5944-A4EF-963AD948DACE}">
      <dgm:prSet/>
      <dgm:spPr/>
      <dgm:t>
        <a:bodyPr/>
        <a:lstStyle/>
        <a:p>
          <a:endParaRPr lang="es-ES"/>
        </a:p>
      </dgm:t>
    </dgm:pt>
    <dgm:pt modelId="{F3108B1C-29AB-454C-807F-27F3D3C94719}">
      <dgm:prSet/>
      <dgm:spPr/>
      <dgm:t>
        <a:bodyPr/>
        <a:lstStyle/>
        <a:p>
          <a:r>
            <a:rPr lang="es-ES" dirty="0" smtClean="0"/>
            <a:t>2 espacios</a:t>
          </a:r>
          <a:endParaRPr lang="es-ES" dirty="0"/>
        </a:p>
      </dgm:t>
    </dgm:pt>
    <dgm:pt modelId="{1C45D77A-A3B6-5140-A55C-3996FFEB77A8}" type="parTrans" cxnId="{1E4CD39B-4B59-6549-A3AB-4C8221D43AB4}">
      <dgm:prSet/>
      <dgm:spPr/>
      <dgm:t>
        <a:bodyPr/>
        <a:lstStyle/>
        <a:p>
          <a:endParaRPr lang="es-ES"/>
        </a:p>
      </dgm:t>
    </dgm:pt>
    <dgm:pt modelId="{48D9D16B-5BD9-6640-BBD5-3611217D81CC}" type="sibTrans" cxnId="{1E4CD39B-4B59-6549-A3AB-4C8221D43AB4}">
      <dgm:prSet/>
      <dgm:spPr/>
      <dgm:t>
        <a:bodyPr/>
        <a:lstStyle/>
        <a:p>
          <a:endParaRPr lang="es-ES"/>
        </a:p>
      </dgm:t>
    </dgm:pt>
    <dgm:pt modelId="{51CC8BB7-0D77-064A-A868-D7CFDABBD0CD}">
      <dgm:prSet/>
      <dgm:spPr/>
      <dgm:t>
        <a:bodyPr/>
        <a:lstStyle/>
        <a:p>
          <a:r>
            <a:rPr lang="es-ES" dirty="0" smtClean="0"/>
            <a:t>Sociedad Civil</a:t>
          </a:r>
          <a:endParaRPr lang="es-ES" dirty="0"/>
        </a:p>
      </dgm:t>
    </dgm:pt>
    <dgm:pt modelId="{ACB4F5C6-1F87-5848-8DCD-F155EBCB65BF}" type="parTrans" cxnId="{E12D24D1-1C0F-9F47-B089-4CB7E3D341AE}">
      <dgm:prSet/>
      <dgm:spPr/>
      <dgm:t>
        <a:bodyPr/>
        <a:lstStyle/>
        <a:p>
          <a:endParaRPr lang="es-ES"/>
        </a:p>
      </dgm:t>
    </dgm:pt>
    <dgm:pt modelId="{29CC4C59-A79F-8C4B-9E9E-D3AB9D910E36}" type="sibTrans" cxnId="{E12D24D1-1C0F-9F47-B089-4CB7E3D341AE}">
      <dgm:prSet/>
      <dgm:spPr/>
      <dgm:t>
        <a:bodyPr/>
        <a:lstStyle/>
        <a:p>
          <a:endParaRPr lang="es-ES"/>
        </a:p>
      </dgm:t>
    </dgm:pt>
    <dgm:pt modelId="{EB4B2CCE-BAC7-4749-9306-B0560F713EE2}">
      <dgm:prSet/>
      <dgm:spPr/>
      <dgm:t>
        <a:bodyPr/>
        <a:lstStyle/>
        <a:p>
          <a:r>
            <a:rPr lang="es-ES" dirty="0" smtClean="0"/>
            <a:t>2 espacios</a:t>
          </a:r>
          <a:endParaRPr lang="es-ES" dirty="0"/>
        </a:p>
      </dgm:t>
    </dgm:pt>
    <dgm:pt modelId="{92A30BFF-02D3-A346-982C-3847690D9844}" type="parTrans" cxnId="{1E23B850-9969-7348-9166-76431E690E93}">
      <dgm:prSet/>
      <dgm:spPr/>
      <dgm:t>
        <a:bodyPr/>
        <a:lstStyle/>
        <a:p>
          <a:endParaRPr lang="es-ES"/>
        </a:p>
      </dgm:t>
    </dgm:pt>
    <dgm:pt modelId="{41534C70-684F-274D-B997-527F553A90FE}" type="sibTrans" cxnId="{1E23B850-9969-7348-9166-76431E690E93}">
      <dgm:prSet/>
      <dgm:spPr/>
      <dgm:t>
        <a:bodyPr/>
        <a:lstStyle/>
        <a:p>
          <a:endParaRPr lang="es-ES"/>
        </a:p>
      </dgm:t>
    </dgm:pt>
    <dgm:pt modelId="{A12D5FCB-6BB5-C84E-8C82-C6900E920994}" type="pres">
      <dgm:prSet presAssocID="{E320E1CE-0CBA-FF41-BF74-A50E2F5834B9}" presName="Name0" presStyleCnt="0">
        <dgm:presLayoutVars>
          <dgm:dir/>
          <dgm:animLvl val="lvl"/>
          <dgm:resizeHandles val="exact"/>
        </dgm:presLayoutVars>
      </dgm:prSet>
      <dgm:spPr/>
    </dgm:pt>
    <dgm:pt modelId="{255B0BD6-796F-D549-B716-01F00167E5BC}" type="pres">
      <dgm:prSet presAssocID="{C038AA5E-E6F6-BD46-AA0C-E9F05A192D71}" presName="linNode" presStyleCnt="0"/>
      <dgm:spPr/>
    </dgm:pt>
    <dgm:pt modelId="{2C58B9ED-2052-4C4B-848D-A98B456B9771}" type="pres">
      <dgm:prSet presAssocID="{C038AA5E-E6F6-BD46-AA0C-E9F05A192D7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10AB67-C95E-3C4E-962C-367FAC1CB62F}" type="pres">
      <dgm:prSet presAssocID="{C038AA5E-E6F6-BD46-AA0C-E9F05A192D7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F538BF-25EB-7A44-988F-0CD8FB92135A}" type="pres">
      <dgm:prSet presAssocID="{E2B43F02-31B7-4842-8D50-5D0C3D9C53BD}" presName="sp" presStyleCnt="0"/>
      <dgm:spPr/>
    </dgm:pt>
    <dgm:pt modelId="{22AF9A4D-3099-004B-A1B5-37858F04987E}" type="pres">
      <dgm:prSet presAssocID="{C066A3F8-8B22-0D4E-A141-2B69654B95B5}" presName="linNode" presStyleCnt="0"/>
      <dgm:spPr/>
    </dgm:pt>
    <dgm:pt modelId="{414AF476-0906-5848-9125-AEC53675F7F8}" type="pres">
      <dgm:prSet presAssocID="{C066A3F8-8B22-0D4E-A141-2B69654B95B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0066AE-D0F8-FE49-A6DE-480196359D9A}" type="pres">
      <dgm:prSet presAssocID="{C066A3F8-8B22-0D4E-A141-2B69654B95B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D4B6B-9738-CA4E-9FB4-E2BC5515A72C}" type="pres">
      <dgm:prSet presAssocID="{5AF4D327-16EA-5244-A13F-0354708F2E04}" presName="sp" presStyleCnt="0"/>
      <dgm:spPr/>
    </dgm:pt>
    <dgm:pt modelId="{71623817-9D20-0346-8675-58EE46BED9F4}" type="pres">
      <dgm:prSet presAssocID="{51CC8BB7-0D77-064A-A868-D7CFDABBD0CD}" presName="linNode" presStyleCnt="0"/>
      <dgm:spPr/>
    </dgm:pt>
    <dgm:pt modelId="{B80C27FF-6A5D-6A44-A6F7-42CC26D3CA81}" type="pres">
      <dgm:prSet presAssocID="{51CC8BB7-0D77-064A-A868-D7CFDABBD0C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3A0F52-FCF2-0D4B-AEB1-3B1BB8C30F1F}" type="pres">
      <dgm:prSet presAssocID="{51CC8BB7-0D77-064A-A868-D7CFDABBD0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AC7975-E205-A441-986F-6E4EBAA7B5AA}" type="presOf" srcId="{51CC8BB7-0D77-064A-A868-D7CFDABBD0CD}" destId="{B80C27FF-6A5D-6A44-A6F7-42CC26D3CA81}" srcOrd="0" destOrd="0" presId="urn:microsoft.com/office/officeart/2005/8/layout/vList5"/>
    <dgm:cxn modelId="{5462CDE0-D02A-5842-B39D-189895F07031}" type="presOf" srcId="{C038AA5E-E6F6-BD46-AA0C-E9F05A192D71}" destId="{2C58B9ED-2052-4C4B-848D-A98B456B9771}" srcOrd="0" destOrd="0" presId="urn:microsoft.com/office/officeart/2005/8/layout/vList5"/>
    <dgm:cxn modelId="{8BCCF3BD-E9F4-9B46-AE62-313730CAF206}" type="presOf" srcId="{EB4B2CCE-BAC7-4749-9306-B0560F713EE2}" destId="{383A0F52-FCF2-0D4B-AEB1-3B1BB8C30F1F}" srcOrd="0" destOrd="0" presId="urn:microsoft.com/office/officeart/2005/8/layout/vList5"/>
    <dgm:cxn modelId="{1E4CD39B-4B59-6549-A3AB-4C8221D43AB4}" srcId="{C066A3F8-8B22-0D4E-A141-2B69654B95B5}" destId="{F3108B1C-29AB-454C-807F-27F3D3C94719}" srcOrd="1" destOrd="0" parTransId="{1C45D77A-A3B6-5140-A55C-3996FFEB77A8}" sibTransId="{48D9D16B-5BD9-6640-BBD5-3611217D81CC}"/>
    <dgm:cxn modelId="{07174FB3-DB46-C04B-B960-E1E92C959E19}" type="presOf" srcId="{7DC50966-B78C-584A-A3A2-1C37C3956963}" destId="{810066AE-D0F8-FE49-A6DE-480196359D9A}" srcOrd="0" destOrd="0" presId="urn:microsoft.com/office/officeart/2005/8/layout/vList5"/>
    <dgm:cxn modelId="{EF27BE30-3D35-5944-A4EF-963AD948DACE}" srcId="{C038AA5E-E6F6-BD46-AA0C-E9F05A192D71}" destId="{0D919CFF-FA99-FE44-9CAD-5235C8EB0EDC}" srcOrd="0" destOrd="0" parTransId="{8A23BAFB-F2F9-8141-865E-F1534C574F2E}" sibTransId="{F3562306-205B-2149-A341-CEAB08F58525}"/>
    <dgm:cxn modelId="{E12D24D1-1C0F-9F47-B089-4CB7E3D341AE}" srcId="{E320E1CE-0CBA-FF41-BF74-A50E2F5834B9}" destId="{51CC8BB7-0D77-064A-A868-D7CFDABBD0CD}" srcOrd="2" destOrd="0" parTransId="{ACB4F5C6-1F87-5848-8DCD-F155EBCB65BF}" sibTransId="{29CC4C59-A79F-8C4B-9E9E-D3AB9D910E36}"/>
    <dgm:cxn modelId="{A2796C6C-9E9F-C142-9F53-C68E61DE0CF9}" type="presOf" srcId="{E320E1CE-0CBA-FF41-BF74-A50E2F5834B9}" destId="{A12D5FCB-6BB5-C84E-8C82-C6900E920994}" srcOrd="0" destOrd="0" presId="urn:microsoft.com/office/officeart/2005/8/layout/vList5"/>
    <dgm:cxn modelId="{4901C6BA-841E-1E4A-8BFA-F1EAEEF9BE10}" srcId="{E320E1CE-0CBA-FF41-BF74-A50E2F5834B9}" destId="{C038AA5E-E6F6-BD46-AA0C-E9F05A192D71}" srcOrd="0" destOrd="0" parTransId="{F25C12D5-D33C-014B-AE77-334DD232C3A2}" sibTransId="{E2B43F02-31B7-4842-8D50-5D0C3D9C53BD}"/>
    <dgm:cxn modelId="{8E84A515-C679-E844-9F93-DB9043F0875E}" srcId="{E320E1CE-0CBA-FF41-BF74-A50E2F5834B9}" destId="{C066A3F8-8B22-0D4E-A141-2B69654B95B5}" srcOrd="1" destOrd="0" parTransId="{72DE8964-927D-D44D-9884-70C2CA9324E8}" sibTransId="{5AF4D327-16EA-5244-A13F-0354708F2E04}"/>
    <dgm:cxn modelId="{EACCAD91-AC97-1C4E-8B2E-4D402795F360}" type="presOf" srcId="{0D919CFF-FA99-FE44-9CAD-5235C8EB0EDC}" destId="{5010AB67-C95E-3C4E-962C-367FAC1CB62F}" srcOrd="0" destOrd="0" presId="urn:microsoft.com/office/officeart/2005/8/layout/vList5"/>
    <dgm:cxn modelId="{DAED2961-68B7-A243-8AD1-956E968B1BBF}" type="presOf" srcId="{F3108B1C-29AB-454C-807F-27F3D3C94719}" destId="{810066AE-D0F8-FE49-A6DE-480196359D9A}" srcOrd="0" destOrd="1" presId="urn:microsoft.com/office/officeart/2005/8/layout/vList5"/>
    <dgm:cxn modelId="{9363B3BA-39E8-2A49-98F5-C68555F0A88F}" type="presOf" srcId="{C066A3F8-8B22-0D4E-A141-2B69654B95B5}" destId="{414AF476-0906-5848-9125-AEC53675F7F8}" srcOrd="0" destOrd="0" presId="urn:microsoft.com/office/officeart/2005/8/layout/vList5"/>
    <dgm:cxn modelId="{8080521D-8501-DC4D-B395-648BEB1C5E42}" srcId="{C066A3F8-8B22-0D4E-A141-2B69654B95B5}" destId="{7DC50966-B78C-584A-A3A2-1C37C3956963}" srcOrd="0" destOrd="0" parTransId="{DFC6739F-347A-A34A-A5DD-2D5598BA5806}" sibTransId="{6713A2D5-51E1-5C41-80D8-6CB6AA873B28}"/>
    <dgm:cxn modelId="{1E23B850-9969-7348-9166-76431E690E93}" srcId="{51CC8BB7-0D77-064A-A868-D7CFDABBD0CD}" destId="{EB4B2CCE-BAC7-4749-9306-B0560F713EE2}" srcOrd="0" destOrd="0" parTransId="{92A30BFF-02D3-A346-982C-3847690D9844}" sibTransId="{41534C70-684F-274D-B997-527F553A90FE}"/>
    <dgm:cxn modelId="{F2B46CF0-AFF5-ED44-969C-71F268F690A1}" type="presParOf" srcId="{A12D5FCB-6BB5-C84E-8C82-C6900E920994}" destId="{255B0BD6-796F-D549-B716-01F00167E5BC}" srcOrd="0" destOrd="0" presId="urn:microsoft.com/office/officeart/2005/8/layout/vList5"/>
    <dgm:cxn modelId="{E4359ACC-FC2A-8840-BC28-2E694F311BBE}" type="presParOf" srcId="{255B0BD6-796F-D549-B716-01F00167E5BC}" destId="{2C58B9ED-2052-4C4B-848D-A98B456B9771}" srcOrd="0" destOrd="0" presId="urn:microsoft.com/office/officeart/2005/8/layout/vList5"/>
    <dgm:cxn modelId="{544AB6B2-5FB7-3049-A1E4-73E0D5248445}" type="presParOf" srcId="{255B0BD6-796F-D549-B716-01F00167E5BC}" destId="{5010AB67-C95E-3C4E-962C-367FAC1CB62F}" srcOrd="1" destOrd="0" presId="urn:microsoft.com/office/officeart/2005/8/layout/vList5"/>
    <dgm:cxn modelId="{017181EA-1A4A-E542-95A6-39EBD6C3FA81}" type="presParOf" srcId="{A12D5FCB-6BB5-C84E-8C82-C6900E920994}" destId="{33F538BF-25EB-7A44-988F-0CD8FB92135A}" srcOrd="1" destOrd="0" presId="urn:microsoft.com/office/officeart/2005/8/layout/vList5"/>
    <dgm:cxn modelId="{7A613140-7286-7148-A6BA-816C83F7D9A6}" type="presParOf" srcId="{A12D5FCB-6BB5-C84E-8C82-C6900E920994}" destId="{22AF9A4D-3099-004B-A1B5-37858F04987E}" srcOrd="2" destOrd="0" presId="urn:microsoft.com/office/officeart/2005/8/layout/vList5"/>
    <dgm:cxn modelId="{7CCFE08D-27FF-644E-A05C-EBE7F1177FA7}" type="presParOf" srcId="{22AF9A4D-3099-004B-A1B5-37858F04987E}" destId="{414AF476-0906-5848-9125-AEC53675F7F8}" srcOrd="0" destOrd="0" presId="urn:microsoft.com/office/officeart/2005/8/layout/vList5"/>
    <dgm:cxn modelId="{2CF63F8E-F09E-734F-B19A-F51BD22CD843}" type="presParOf" srcId="{22AF9A4D-3099-004B-A1B5-37858F04987E}" destId="{810066AE-D0F8-FE49-A6DE-480196359D9A}" srcOrd="1" destOrd="0" presId="urn:microsoft.com/office/officeart/2005/8/layout/vList5"/>
    <dgm:cxn modelId="{BE6B77E7-AD9F-9347-B6A8-A6EAE70A39EB}" type="presParOf" srcId="{A12D5FCB-6BB5-C84E-8C82-C6900E920994}" destId="{4B7D4B6B-9738-CA4E-9FB4-E2BC5515A72C}" srcOrd="3" destOrd="0" presId="urn:microsoft.com/office/officeart/2005/8/layout/vList5"/>
    <dgm:cxn modelId="{5382A62E-88BC-4648-B03F-472DD9988856}" type="presParOf" srcId="{A12D5FCB-6BB5-C84E-8C82-C6900E920994}" destId="{71623817-9D20-0346-8675-58EE46BED9F4}" srcOrd="4" destOrd="0" presId="urn:microsoft.com/office/officeart/2005/8/layout/vList5"/>
    <dgm:cxn modelId="{97D91EEC-9232-C44D-B3FC-6D1F18ACDFAA}" type="presParOf" srcId="{71623817-9D20-0346-8675-58EE46BED9F4}" destId="{B80C27FF-6A5D-6A44-A6F7-42CC26D3CA81}" srcOrd="0" destOrd="0" presId="urn:microsoft.com/office/officeart/2005/8/layout/vList5"/>
    <dgm:cxn modelId="{BFDBB455-C2D6-534B-99D1-485DA93013E4}" type="presParOf" srcId="{71623817-9D20-0346-8675-58EE46BED9F4}" destId="{383A0F52-FCF2-0D4B-AEB1-3B1BB8C30F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AB67-C95E-3C4E-962C-367FAC1CB62F}">
      <dsp:nvSpPr>
        <dsp:cNvPr id="0" name=""/>
        <dsp:cNvSpPr/>
      </dsp:nvSpPr>
      <dsp:spPr>
        <a:xfrm rot="5400000">
          <a:off x="3826361" y="-1371717"/>
          <a:ext cx="1095309" cy="4116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4 espacios</a:t>
          </a:r>
          <a:endParaRPr lang="es-ES" sz="2900" kern="1200" dirty="0"/>
        </a:p>
      </dsp:txBody>
      <dsp:txXfrm rot="-5400000">
        <a:off x="2315656" y="192457"/>
        <a:ext cx="4063251" cy="988371"/>
      </dsp:txXfrm>
    </dsp:sp>
    <dsp:sp modelId="{2C58B9ED-2052-4C4B-848D-A98B456B9771}">
      <dsp:nvSpPr>
        <dsp:cNvPr id="0" name=""/>
        <dsp:cNvSpPr/>
      </dsp:nvSpPr>
      <dsp:spPr>
        <a:xfrm>
          <a:off x="0" y="2074"/>
          <a:ext cx="2315655" cy="1369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Gobierno Estatal</a:t>
          </a:r>
          <a:endParaRPr lang="es-ES" sz="3500" kern="1200" dirty="0"/>
        </a:p>
      </dsp:txBody>
      <dsp:txXfrm>
        <a:off x="66836" y="68910"/>
        <a:ext cx="2181983" cy="1235464"/>
      </dsp:txXfrm>
    </dsp:sp>
    <dsp:sp modelId="{810066AE-D0F8-FE49-A6DE-480196359D9A}">
      <dsp:nvSpPr>
        <dsp:cNvPr id="0" name=""/>
        <dsp:cNvSpPr/>
      </dsp:nvSpPr>
      <dsp:spPr>
        <a:xfrm rot="5400000">
          <a:off x="3826361" y="65875"/>
          <a:ext cx="1095309" cy="4116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2 espacios</a:t>
          </a:r>
          <a:endParaRPr lang="es-ES" sz="2900" kern="1200" dirty="0"/>
        </a:p>
      </dsp:txBody>
      <dsp:txXfrm rot="-5400000">
        <a:off x="2315656" y="1630050"/>
        <a:ext cx="4063251" cy="988371"/>
      </dsp:txXfrm>
    </dsp:sp>
    <dsp:sp modelId="{414AF476-0906-5848-9125-AEC53675F7F8}">
      <dsp:nvSpPr>
        <dsp:cNvPr id="0" name=""/>
        <dsp:cNvSpPr/>
      </dsp:nvSpPr>
      <dsp:spPr>
        <a:xfrm>
          <a:off x="0" y="1439667"/>
          <a:ext cx="2315655" cy="1369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Gobierno Municipal</a:t>
          </a:r>
          <a:endParaRPr lang="es-ES" sz="3500" kern="1200" dirty="0"/>
        </a:p>
      </dsp:txBody>
      <dsp:txXfrm>
        <a:off x="66836" y="1506503"/>
        <a:ext cx="2181983" cy="1235464"/>
      </dsp:txXfrm>
    </dsp:sp>
    <dsp:sp modelId="{383A0F52-FCF2-0D4B-AEB1-3B1BB8C30F1F}">
      <dsp:nvSpPr>
        <dsp:cNvPr id="0" name=""/>
        <dsp:cNvSpPr/>
      </dsp:nvSpPr>
      <dsp:spPr>
        <a:xfrm rot="5400000">
          <a:off x="3826361" y="1503468"/>
          <a:ext cx="1095309" cy="4116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2 espacios</a:t>
          </a:r>
          <a:endParaRPr lang="es-ES" sz="2900" kern="1200" dirty="0"/>
        </a:p>
      </dsp:txBody>
      <dsp:txXfrm rot="-5400000">
        <a:off x="2315656" y="3067643"/>
        <a:ext cx="4063251" cy="988371"/>
      </dsp:txXfrm>
    </dsp:sp>
    <dsp:sp modelId="{B80C27FF-6A5D-6A44-A6F7-42CC26D3CA81}">
      <dsp:nvSpPr>
        <dsp:cNvPr id="0" name=""/>
        <dsp:cNvSpPr/>
      </dsp:nvSpPr>
      <dsp:spPr>
        <a:xfrm>
          <a:off x="0" y="2877261"/>
          <a:ext cx="2315655" cy="1369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Sociedad Civil</a:t>
          </a:r>
          <a:endParaRPr lang="es-ES" sz="3500" kern="1200" dirty="0"/>
        </a:p>
      </dsp:txBody>
      <dsp:txXfrm>
        <a:off x="66836" y="2944097"/>
        <a:ext cx="2181983" cy="1235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0.31481</cdr:x>
      <cdr:y>0.40476</cdr:y>
    </cdr:from>
    <cdr:to>
      <cdr:x>0.65358</cdr:x>
      <cdr:y>0.54643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33442" y="1165837"/>
          <a:ext cx="1219707" cy="408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000" b="1" dirty="0" smtClean="0">
              <a:solidFill>
                <a:schemeClr val="bg2">
                  <a:lumMod val="25000"/>
                </a:schemeClr>
              </a:solidFill>
              <a:latin typeface="Avenir 55 Roman" pitchFamily="34" charset="0"/>
            </a:rPr>
            <a:t>Consumo</a:t>
          </a:r>
        </a:p>
        <a:p xmlns:a="http://schemas.openxmlformats.org/drawingml/2006/main">
          <a:pPr algn="ctr"/>
          <a:r>
            <a:rPr lang="es-MX" sz="1000" b="1" dirty="0" smtClean="0">
              <a:solidFill>
                <a:schemeClr val="bg2">
                  <a:lumMod val="25000"/>
                </a:schemeClr>
              </a:solidFill>
              <a:latin typeface="Avenir 55 Roman" pitchFamily="34" charset="0"/>
            </a:rPr>
            <a:t>22’358,353 m</a:t>
          </a:r>
          <a:r>
            <a:rPr lang="es-MX" sz="1000" b="1" baseline="30000" dirty="0" smtClean="0">
              <a:solidFill>
                <a:schemeClr val="bg2">
                  <a:lumMod val="25000"/>
                </a:schemeClr>
              </a:solidFill>
              <a:latin typeface="Avenir 55 Roman" pitchFamily="34" charset="0"/>
            </a:rPr>
            <a:t>3</a:t>
          </a:r>
          <a:r>
            <a:rPr lang="es-MX" sz="1000" b="1" dirty="0" smtClean="0">
              <a:solidFill>
                <a:schemeClr val="bg2">
                  <a:lumMod val="25000"/>
                </a:schemeClr>
              </a:solidFill>
              <a:latin typeface="Avenir 55 Roman" pitchFamily="34" charset="0"/>
            </a:rPr>
            <a:t> </a:t>
          </a:r>
          <a:endParaRPr lang="es-MX" sz="1000" b="1" dirty="0">
            <a:solidFill>
              <a:schemeClr val="bg2">
                <a:lumMod val="25000"/>
              </a:schemeClr>
            </a:solidFill>
            <a:latin typeface="Avenir 55 Roman" pitchFamily="34" charset="0"/>
          </a:endParaRPr>
        </a:p>
      </cdr:txBody>
    </cdr:sp>
  </cdr:relSizeAnchor>
  <cdr:relSizeAnchor xmlns:cdr="http://schemas.openxmlformats.org/drawingml/2006/chartDrawing">
    <cdr:from>
      <cdr:x>0.66123</cdr:x>
      <cdr:y>0.11178</cdr:y>
    </cdr:from>
    <cdr:to>
      <cdr:x>1</cdr:x>
      <cdr:y>0.25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380692" y="321962"/>
          <a:ext cx="1219708" cy="39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 smtClean="0">
              <a:solidFill>
                <a:schemeClr val="bg2">
                  <a:lumMod val="25000"/>
                </a:schemeClr>
              </a:solidFill>
              <a:latin typeface="Avenir 55 Roman" pitchFamily="34" charset="0"/>
            </a:rPr>
            <a:t>Facturación</a:t>
          </a:r>
        </a:p>
        <a:p xmlns:a="http://schemas.openxmlformats.org/drawingml/2006/main">
          <a:pPr algn="ctr"/>
          <a:r>
            <a:rPr lang="es-MX" b="1" dirty="0" smtClean="0">
              <a:solidFill>
                <a:schemeClr val="bg2">
                  <a:lumMod val="25000"/>
                </a:schemeClr>
              </a:solidFill>
              <a:latin typeface="Avenir 55 Roman" pitchFamily="34" charset="0"/>
            </a:rPr>
            <a:t>323.2 </a:t>
          </a:r>
          <a:r>
            <a:rPr lang="es-MX" b="1" dirty="0" err="1" smtClean="0">
              <a:solidFill>
                <a:schemeClr val="bg2">
                  <a:lumMod val="25000"/>
                </a:schemeClr>
              </a:solidFill>
              <a:latin typeface="Avenir 55 Roman" pitchFamily="34" charset="0"/>
            </a:rPr>
            <a:t>mdp</a:t>
          </a:r>
          <a:endParaRPr lang="es-MX" sz="1100" b="1" dirty="0">
            <a:solidFill>
              <a:schemeClr val="bg2">
                <a:lumMod val="25000"/>
              </a:schemeClr>
            </a:solidFill>
            <a:latin typeface="Avenir 55 Roman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B04F-7F68-41EC-81F9-17F68EE06CCD}" type="datetimeFigureOut">
              <a:rPr lang="es-MX" smtClean="0"/>
              <a:t>17/09/2016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108FE-21D1-418C-942F-972EA43C8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25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2" tIns="45128" rIns="90252" bIns="45128" numCol="1" anchor="t" anchorCtr="0" compatLnSpc="1">
            <a:prstTxWarp prst="textNoShape">
              <a:avLst/>
            </a:prstTxWarp>
          </a:bodyPr>
          <a:lstStyle>
            <a:lvl1pPr defTabSz="90267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6" y="3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2" tIns="45128" rIns="90252" bIns="45128" numCol="1" anchor="t" anchorCtr="0" compatLnSpc="1">
            <a:prstTxWarp prst="textNoShape">
              <a:avLst/>
            </a:prstTxWarp>
          </a:bodyPr>
          <a:lstStyle>
            <a:lvl1pPr algn="r" defTabSz="90267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826" y="4417637"/>
            <a:ext cx="5610754" cy="418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2" tIns="45128" rIns="90252" bIns="45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61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2" tIns="45128" rIns="90252" bIns="45128" numCol="1" anchor="b" anchorCtr="0" compatLnSpc="1">
            <a:prstTxWarp prst="textNoShape">
              <a:avLst/>
            </a:prstTxWarp>
          </a:bodyPr>
          <a:lstStyle>
            <a:lvl1pPr defTabSz="90267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6" y="8830661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2" tIns="45128" rIns="90252" bIns="45128" numCol="1" anchor="b" anchorCtr="0" compatLnSpc="1">
            <a:prstTxWarp prst="textNoShape">
              <a:avLst/>
            </a:prstTxWarp>
          </a:bodyPr>
          <a:lstStyle>
            <a:lvl1pPr algn="r" defTabSz="902671">
              <a:defRPr sz="1200">
                <a:latin typeface="Arial" charset="0"/>
              </a:defRPr>
            </a:lvl1pPr>
          </a:lstStyle>
          <a:p>
            <a:pPr>
              <a:defRPr/>
            </a:pPr>
            <a:fld id="{65CF5BA8-AA20-4D8A-ACCC-E20B540484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5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4F476-6124-45CF-AADC-A3FF22F04A62}" type="slidenum">
              <a:rPr lang="es-ES" altLang="es-MX"/>
              <a:pPr/>
              <a:t>22</a:t>
            </a:fld>
            <a:endParaRPr lang="es-ES" altLang="es-MX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42173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C2D77-23E6-4449-B8AC-1788FF00020E}" type="slidenum">
              <a:rPr lang="es-ES" altLang="es-MX"/>
              <a:pPr/>
              <a:t>23</a:t>
            </a:fld>
            <a:endParaRPr lang="es-ES" altLang="es-MX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64293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C2D77-23E6-4449-B8AC-1788FF00020E}" type="slidenum">
              <a:rPr lang="es-ES" altLang="es-MX"/>
              <a:pPr/>
              <a:t>24</a:t>
            </a:fld>
            <a:endParaRPr lang="es-ES" altLang="es-MX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92311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C2D77-23E6-4449-B8AC-1788FF00020E}" type="slidenum">
              <a:rPr lang="es-ES" altLang="es-MX"/>
              <a:pPr/>
              <a:t>25</a:t>
            </a:fld>
            <a:endParaRPr lang="es-ES" altLang="es-MX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10284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5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97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44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00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92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80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76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2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F5BA8-AA20-4D8A-ACCC-E20B5404847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09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1F38A-5D32-41D4-BB67-207D0898A8D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77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C2025-A4FB-499A-BB19-ED980D0288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76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55 Roman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E9FD-5326-4D17-87D3-01164730EC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87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AE199-BE9E-4C40-BF68-7B5E1735DA8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723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96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0A5AE-D011-4758-984A-93BD5F7A828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59584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4447" y="542925"/>
            <a:ext cx="5828184" cy="720725"/>
          </a:xfrm>
        </p:spPr>
        <p:txBody>
          <a:bodyPr/>
          <a:lstStyle>
            <a:lvl1pPr>
              <a:defRPr sz="2400">
                <a:latin typeface="Avenir 55 Roman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700213"/>
            <a:ext cx="3810000" cy="4395787"/>
          </a:xfrm>
        </p:spPr>
        <p:txBody>
          <a:bodyPr/>
          <a:lstStyle>
            <a:lvl1pPr>
              <a:defRPr>
                <a:latin typeface="Avenir LT Std 55 Roman" pitchFamily="34" charset="0"/>
              </a:defRPr>
            </a:lvl1pPr>
            <a:lvl2pPr>
              <a:defRPr>
                <a:latin typeface="Avenir LT Std 55 Roman" pitchFamily="34" charset="0"/>
              </a:defRPr>
            </a:lvl2pPr>
            <a:lvl3pPr>
              <a:defRPr>
                <a:latin typeface="Avenir LT Std 55 Roman" pitchFamily="34" charset="0"/>
              </a:defRPr>
            </a:lvl3pPr>
            <a:lvl4pPr>
              <a:defRPr>
                <a:latin typeface="Avenir LT Std 55 Roman" pitchFamily="34" charset="0"/>
              </a:defRPr>
            </a:lvl4pPr>
            <a:lvl5pPr>
              <a:defRPr>
                <a:latin typeface="Avenir LT Std 55 Roman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3810000" cy="4395787"/>
          </a:xfrm>
        </p:spPr>
        <p:txBody>
          <a:bodyPr/>
          <a:lstStyle/>
          <a:p>
            <a:pPr lvl="0"/>
            <a:endParaRPr lang="es-MX" noProof="0" dirty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692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9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2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2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ED768-0E2D-49CE-B807-A69BF47DFB3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4537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94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30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69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1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50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8670" y="269776"/>
            <a:ext cx="5626968" cy="1143000"/>
          </a:xfrm>
        </p:spPr>
        <p:txBody>
          <a:bodyPr/>
          <a:lstStyle>
            <a:lvl1pPr>
              <a:defRPr>
                <a:latin typeface="Avenir 55 Roman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55 Roman" pitchFamily="34" charset="0"/>
              </a:defRPr>
            </a:lvl1pPr>
            <a:lvl2pPr>
              <a:defRPr>
                <a:latin typeface="Avenir 55 Roman" pitchFamily="34" charset="0"/>
              </a:defRPr>
            </a:lvl2pPr>
            <a:lvl3pPr>
              <a:defRPr>
                <a:latin typeface="Avenir 55 Roman" pitchFamily="34" charset="0"/>
              </a:defRPr>
            </a:lvl3pPr>
            <a:lvl4pPr>
              <a:defRPr>
                <a:latin typeface="Avenir 55 Roman" pitchFamily="34" charset="0"/>
              </a:defRPr>
            </a:lvl4pPr>
            <a:lvl5pPr>
              <a:defRPr>
                <a:latin typeface="Avenir 55 Roman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69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567C8-E361-4EF2-A6BF-8BD369131E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B2EDF-72C2-4298-8078-1AC60187336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9E38A-1A48-4762-953D-4F03C24FF8B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85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D67B5-CD91-464E-A41B-41BA9FB5134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2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E3AC9-BC5A-491D-8D7D-A5BE116674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25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47A4D-2967-46E8-9381-BE3A575BF58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87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195513" y="188640"/>
            <a:ext cx="4752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012160" y="6356350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venir 55 Roman" pitchFamily="34" charset="0"/>
              </a:defRPr>
            </a:lvl1pPr>
          </a:lstStyle>
          <a:p>
            <a:pPr>
              <a:defRPr/>
            </a:pPr>
            <a:fld id="{34EED768-0E2D-49CE-B807-A69BF47DFB3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67544" y="1420047"/>
            <a:ext cx="8208912" cy="45719"/>
          </a:xfrm>
          <a:prstGeom prst="rect">
            <a:avLst/>
          </a:prstGeom>
          <a:solidFill>
            <a:srgbClr val="5CBF14"/>
          </a:solidFill>
          <a:ln>
            <a:solidFill>
              <a:srgbClr val="5CB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96" y="452289"/>
            <a:ext cx="1579060" cy="533372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639"/>
            <a:ext cx="1604690" cy="63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5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2">
              <a:lumMod val="25000"/>
            </a:schemeClr>
          </a:solidFill>
          <a:latin typeface="Avenir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Avenir 55 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Avenir 55 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venir 55 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Avenir 55 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Avenir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18A02F-270C-421E-A379-91EFA8D4F11F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17/09/2016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AD2F25-CB1D-4A96-A801-90C6EED3A590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02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515757"/>
            <a:ext cx="7632848" cy="28083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  </a:t>
            </a:r>
            <a:endParaRPr lang="es-MX" sz="280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Comisión de Agua y Saneamiento</a:t>
            </a:r>
          </a:p>
          <a:p>
            <a:pPr eaLnBrk="1" hangingPunct="1">
              <a:defRPr/>
            </a:pP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Cámara de Diputados LXIII Legislatura</a:t>
            </a:r>
          </a:p>
          <a:p>
            <a:pPr eaLnBrk="1" hangingPunct="1">
              <a:defRPr/>
            </a:pPr>
            <a:endParaRPr lang="es-MX" sz="180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Sistema de los Servicios de Agua Potable, </a:t>
            </a:r>
          </a:p>
          <a:p>
            <a:pPr eaLnBrk="1" hangingPunct="1">
              <a:defRPr/>
            </a:pP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Drenaje y Alcantarillado de Puerto Vallarta</a:t>
            </a:r>
          </a:p>
          <a:p>
            <a:pPr eaLnBrk="1" hangingPunct="1">
              <a:defRPr/>
            </a:pPr>
            <a:endParaRPr lang="es-MX" sz="1800" b="1" dirty="0" smtClean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Ciudad de México;  Septiembre 2016</a:t>
            </a:r>
          </a:p>
          <a:p>
            <a:pPr eaLnBrk="1" hangingPunct="1">
              <a:defRPr/>
            </a:pPr>
            <a:endParaRPr lang="es-ES" sz="105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4100" name="9 Rectángulo"/>
          <p:cNvSpPr>
            <a:spLocks noChangeArrowheads="1"/>
          </p:cNvSpPr>
          <p:nvPr/>
        </p:nvSpPr>
        <p:spPr bwMode="auto">
          <a:xfrm>
            <a:off x="323528" y="237951"/>
            <a:ext cx="8678168" cy="19288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01" name="10 Rectángulo"/>
          <p:cNvSpPr>
            <a:spLocks noChangeArrowheads="1"/>
          </p:cNvSpPr>
          <p:nvPr/>
        </p:nvSpPr>
        <p:spPr bwMode="auto">
          <a:xfrm>
            <a:off x="8001000" y="6286500"/>
            <a:ext cx="928688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809919" y="4206204"/>
            <a:ext cx="5514975" cy="71438"/>
          </a:xfrm>
          <a:prstGeom prst="rect">
            <a:avLst/>
          </a:prstGeom>
          <a:solidFill>
            <a:srgbClr val="5CB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auto">
          <a:xfrm>
            <a:off x="611560" y="6382469"/>
            <a:ext cx="8215313" cy="3588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1026" name="Picture 2" descr="C:\Users\usuario\AppData\Local\Temp\XPgrpwise\logo seapa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4824" y="112815"/>
            <a:ext cx="3505161" cy="17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74" y="5287680"/>
            <a:ext cx="2066062" cy="6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12218"/>
            <a:ext cx="4224660" cy="315694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s-ES_tradnl" sz="1400" dirty="0" smtClean="0"/>
              <a:t>El volumen facturado de agua potable durante el ejercicio, alcanzó una cifra de 22’358,353 m</a:t>
            </a:r>
            <a:r>
              <a:rPr lang="es-ES_tradnl" sz="1400" baseline="30000" dirty="0" smtClean="0"/>
              <a:t>3</a:t>
            </a:r>
            <a:r>
              <a:rPr lang="es-ES_tradnl" sz="1400" dirty="0" smtClean="0"/>
              <a:t>, con la siguiente distribución:  17.5% en el  sector industrial, 9.8% en el comercial y 72.7% en doméstico.</a:t>
            </a:r>
          </a:p>
          <a:p>
            <a:pPr marL="0" indent="0" eaLnBrk="1" hangingPunct="1">
              <a:buNone/>
              <a:defRPr/>
            </a:pPr>
            <a:endParaRPr lang="es-ES_tradnl" sz="1400" dirty="0"/>
          </a:p>
          <a:p>
            <a:pPr marL="0" indent="0">
              <a:buNone/>
              <a:defRPr/>
            </a:pPr>
            <a:r>
              <a:rPr lang="es-ES_tradnl" sz="1400" dirty="0" smtClean="0"/>
              <a:t>Por </a:t>
            </a:r>
            <a:r>
              <a:rPr lang="es-ES_tradnl" sz="1400" dirty="0"/>
              <a:t>lo que respecta a la facturación por </a:t>
            </a:r>
            <a:r>
              <a:rPr lang="es-ES_tradnl" sz="1400" dirty="0" smtClean="0"/>
              <a:t>servicios,  se </a:t>
            </a:r>
            <a:r>
              <a:rPr lang="es-ES_tradnl" sz="1400" dirty="0"/>
              <a:t>registraron </a:t>
            </a:r>
            <a:r>
              <a:rPr lang="es-ES_tradnl" sz="1400" dirty="0" smtClean="0"/>
              <a:t> 323.2 mdp;  de </a:t>
            </a:r>
            <a:r>
              <a:rPr lang="es-ES_tradnl" sz="1400" dirty="0"/>
              <a:t>los cuales </a:t>
            </a:r>
            <a:r>
              <a:rPr lang="es-ES_tradnl" sz="1400" dirty="0" smtClean="0"/>
              <a:t>34.1% </a:t>
            </a:r>
            <a:r>
              <a:rPr lang="es-ES_tradnl" sz="1400" dirty="0"/>
              <a:t>provino del sector </a:t>
            </a:r>
            <a:r>
              <a:rPr lang="es-ES_tradnl" sz="1400" dirty="0" smtClean="0"/>
              <a:t>industrial</a:t>
            </a:r>
            <a:r>
              <a:rPr lang="es-ES_tradnl" sz="1400" dirty="0"/>
              <a:t>, </a:t>
            </a:r>
            <a:r>
              <a:rPr lang="es-ES_tradnl" sz="1400" dirty="0" smtClean="0"/>
              <a:t>16.9% </a:t>
            </a:r>
            <a:r>
              <a:rPr lang="es-ES_tradnl" sz="1400" dirty="0"/>
              <a:t>del </a:t>
            </a:r>
            <a:r>
              <a:rPr lang="es-ES_tradnl" sz="1400" dirty="0" smtClean="0"/>
              <a:t>comercial </a:t>
            </a:r>
            <a:r>
              <a:rPr lang="es-ES_tradnl" sz="1400" dirty="0"/>
              <a:t>y </a:t>
            </a:r>
            <a:r>
              <a:rPr lang="es-ES_tradnl" sz="1400" dirty="0" smtClean="0"/>
              <a:t>49.0% </a:t>
            </a:r>
            <a:r>
              <a:rPr lang="es-ES_tradnl" sz="1400" dirty="0"/>
              <a:t>del </a:t>
            </a:r>
            <a:r>
              <a:rPr lang="es-ES_tradnl" sz="1400" dirty="0" smtClean="0"/>
              <a:t>sector </a:t>
            </a:r>
            <a:r>
              <a:rPr lang="es-ES_tradnl" sz="1400" dirty="0"/>
              <a:t>d</a:t>
            </a:r>
            <a:r>
              <a:rPr lang="es-ES_tradnl" sz="1400" dirty="0" smtClean="0"/>
              <a:t>oméstico</a:t>
            </a:r>
            <a:r>
              <a:rPr lang="es-ES_tradnl" sz="1400" dirty="0"/>
              <a:t>.</a:t>
            </a:r>
            <a:endParaRPr lang="es-ES" sz="1400" dirty="0"/>
          </a:p>
          <a:p>
            <a:pPr eaLnBrk="1" hangingPunct="1">
              <a:defRPr/>
            </a:pPr>
            <a:endParaRPr lang="es-ES_tradnl" sz="1350" dirty="0" smtClean="0"/>
          </a:p>
          <a:p>
            <a:pPr eaLnBrk="1" hangingPunct="1">
              <a:defRPr/>
            </a:pPr>
            <a:endParaRPr lang="es-ES_tradnl" sz="1350" dirty="0" smtClean="0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4548188" y="1482601"/>
            <a:ext cx="38100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1350" dirty="0">
              <a:solidFill>
                <a:schemeClr val="bg2">
                  <a:lumMod val="25000"/>
                </a:schemeClr>
              </a:solidFill>
              <a:latin typeface="Avenir LT Std 55 Roman" pitchFamily="34" charset="0"/>
            </a:endParaRPr>
          </a:p>
        </p:txBody>
      </p:sp>
      <p:sp>
        <p:nvSpPr>
          <p:cNvPr id="18439" name="Rectangle 12"/>
          <p:cNvSpPr>
            <a:spLocks noGrp="1" noChangeArrowheads="1"/>
          </p:cNvSpPr>
          <p:nvPr>
            <p:ph type="title"/>
          </p:nvPr>
        </p:nvSpPr>
        <p:spPr>
          <a:xfrm>
            <a:off x="689384" y="324832"/>
            <a:ext cx="7772400" cy="1143000"/>
          </a:xfrm>
        </p:spPr>
        <p:txBody>
          <a:bodyPr/>
          <a:lstStyle/>
          <a:p>
            <a:pPr marL="1143000" indent="-1143000" eaLnBrk="1" hangingPunct="1">
              <a:tabLst>
                <a:tab pos="1143000" algn="l"/>
              </a:tabLst>
            </a:pPr>
            <a:r>
              <a:rPr lang="es-ES_tradnl" sz="2000" b="1" dirty="0" smtClean="0">
                <a:latin typeface="Avenir LT Std 55 Roman" pitchFamily="34" charset="0"/>
                <a:cs typeface="Arial" charset="0"/>
              </a:rPr>
              <a:t>Facturación de Agua Potable</a:t>
            </a:r>
            <a:endParaRPr lang="es-ES" sz="2000" b="1" dirty="0" smtClean="0">
              <a:latin typeface="Avenir LT Std 55 Roman" pitchFamily="34" charset="0"/>
              <a:cs typeface="Arial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53369"/>
              </p:ext>
            </p:extLst>
          </p:nvPr>
        </p:nvGraphicFramePr>
        <p:xfrm>
          <a:off x="1009844" y="4874476"/>
          <a:ext cx="2986092" cy="1321691"/>
        </p:xfrm>
        <a:graphic>
          <a:graphicData uri="http://schemas.openxmlformats.org/drawingml/2006/table">
            <a:tbl>
              <a:tblPr/>
              <a:tblGrid>
                <a:gridCol w="1828943"/>
                <a:gridCol w="1157149"/>
              </a:tblGrid>
              <a:tr h="2464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 </a:t>
                      </a:r>
                      <a:r>
                        <a:rPr lang="es-MX" sz="1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  <a:ea typeface="+mn-ea"/>
                          <a:cs typeface="+mn-cs"/>
                        </a:rPr>
                        <a:t>  Sector</a:t>
                      </a:r>
                      <a:endParaRPr lang="es-MX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2015</a:t>
                      </a:r>
                      <a:endParaRPr lang="es-MX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8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 Industrial</a:t>
                      </a:r>
                      <a:endParaRPr lang="es-MX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494529"/>
                          </a:solidFill>
                          <a:effectLst/>
                          <a:latin typeface="Avenir LT Std 55 Roman" panose="020B0503020203020204" pitchFamily="34" charset="0"/>
                        </a:rPr>
                        <a:t>3,911,986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8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 Comercial</a:t>
                      </a:r>
                      <a:endParaRPr lang="es-MX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494529"/>
                          </a:solidFill>
                          <a:effectLst/>
                          <a:latin typeface="Avenir LT Std 55 Roman" panose="020B0503020203020204" pitchFamily="34" charset="0"/>
                        </a:rPr>
                        <a:t>2,196,541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8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 Doméstico</a:t>
                      </a:r>
                      <a:endParaRPr lang="es-MX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494529"/>
                          </a:solidFill>
                          <a:effectLst/>
                          <a:latin typeface="Avenir LT Std 55 Roman" panose="020B0503020203020204" pitchFamily="34" charset="0"/>
                        </a:rPr>
                        <a:t>16,249,826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8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 Suma</a:t>
                      </a:r>
                      <a:endParaRPr lang="es-MX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494529"/>
                          </a:solidFill>
                          <a:effectLst/>
                          <a:latin typeface="Avenir LT Std 55 Roman" panose="020B0503020203020204" pitchFamily="34" charset="0"/>
                        </a:rPr>
                        <a:t>22,358,353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4 Marcador de contenido"/>
          <p:cNvGraphicFramePr>
            <a:graphicFrameLocks/>
          </p:cNvGraphicFramePr>
          <p:nvPr>
            <p:extLst/>
          </p:nvPr>
        </p:nvGraphicFramePr>
        <p:xfrm>
          <a:off x="5004048" y="1772816"/>
          <a:ext cx="36004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 CuadroTexto"/>
          <p:cNvSpPr txBox="1"/>
          <p:nvPr/>
        </p:nvSpPr>
        <p:spPr>
          <a:xfrm>
            <a:off x="5292080" y="1484784"/>
            <a:ext cx="2952328" cy="4937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Consumo y Facturación</a:t>
            </a:r>
          </a:p>
          <a:p>
            <a:pPr algn="ctr"/>
            <a:r>
              <a:rPr lang="es-MX" sz="1200" b="1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Por Tipo de Usuario</a:t>
            </a:r>
            <a:endParaRPr lang="es-MX" sz="1200" b="1" dirty="0">
              <a:solidFill>
                <a:schemeClr val="bg2">
                  <a:lumMod val="25000"/>
                </a:schemeClr>
              </a:solidFill>
              <a:latin typeface="Avenir LT Std 55 Roman" pitchFamily="34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1043608" y="4581128"/>
            <a:ext cx="2952328" cy="2468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Consumo m3</a:t>
            </a:r>
            <a:endParaRPr lang="es-MX" sz="1200" b="1" dirty="0">
              <a:solidFill>
                <a:schemeClr val="bg2">
                  <a:lumMod val="25000"/>
                </a:schemeClr>
              </a:solidFill>
              <a:latin typeface="Avenir LT Std 55 Roman" pitchFamily="34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5234608" y="4581128"/>
            <a:ext cx="2952328" cy="2468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Facturación (Millones de Pesos)</a:t>
            </a:r>
            <a:endParaRPr lang="es-MX" sz="1200" b="1" dirty="0">
              <a:solidFill>
                <a:schemeClr val="bg2">
                  <a:lumMod val="25000"/>
                </a:schemeClr>
              </a:solidFill>
              <a:latin typeface="Avenir LT Std 55 Roman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3126"/>
              </p:ext>
            </p:extLst>
          </p:nvPr>
        </p:nvGraphicFramePr>
        <p:xfrm>
          <a:off x="4649018" y="4827837"/>
          <a:ext cx="4171454" cy="1368330"/>
        </p:xfrm>
        <a:graphic>
          <a:graphicData uri="http://schemas.openxmlformats.org/drawingml/2006/table">
            <a:tbl>
              <a:tblPr/>
              <a:tblGrid>
                <a:gridCol w="2554963"/>
                <a:gridCol w="1616491"/>
              </a:tblGrid>
              <a:tr h="2551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 </a:t>
                      </a:r>
                      <a:r>
                        <a:rPr lang="es-MX" sz="1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  <a:ea typeface="+mn-ea"/>
                          <a:cs typeface="+mn-cs"/>
                        </a:rPr>
                        <a:t>  Sector</a:t>
                      </a:r>
                      <a:endParaRPr lang="es-MX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2015</a:t>
                      </a:r>
                      <a:endParaRPr lang="es-MX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 Industrial</a:t>
                      </a:r>
                      <a:endParaRPr lang="es-MX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 smtClean="0">
                          <a:solidFill>
                            <a:srgbClr val="494529"/>
                          </a:solidFill>
                          <a:effectLst/>
                          <a:latin typeface="Avenir LT Std 55 Roman" panose="020B0503020203020204" pitchFamily="34" charset="0"/>
                        </a:rPr>
                        <a:t>110.305</a:t>
                      </a:r>
                      <a:endParaRPr lang="es-MX" sz="1050" b="0" i="0" u="none" strike="noStrike" dirty="0">
                        <a:solidFill>
                          <a:srgbClr val="494529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 Comercial</a:t>
                      </a:r>
                      <a:endParaRPr lang="es-MX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 smtClean="0">
                          <a:solidFill>
                            <a:srgbClr val="494529"/>
                          </a:solidFill>
                          <a:effectLst/>
                          <a:latin typeface="Avenir LT Std 55 Roman" panose="020B0503020203020204" pitchFamily="34" charset="0"/>
                        </a:rPr>
                        <a:t>54.537</a:t>
                      </a:r>
                      <a:endParaRPr lang="es-MX" sz="1050" b="0" i="0" u="none" strike="noStrike" dirty="0">
                        <a:solidFill>
                          <a:srgbClr val="494529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 Doméstico</a:t>
                      </a:r>
                      <a:endParaRPr lang="es-MX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 smtClean="0">
                          <a:solidFill>
                            <a:srgbClr val="494529"/>
                          </a:solidFill>
                          <a:effectLst/>
                          <a:latin typeface="Avenir LT Std 55 Roman" panose="020B0503020203020204" pitchFamily="34" charset="0"/>
                        </a:rPr>
                        <a:t>158.394</a:t>
                      </a:r>
                      <a:endParaRPr lang="es-MX" sz="1050" b="0" i="0" u="none" strike="noStrike" dirty="0">
                        <a:solidFill>
                          <a:srgbClr val="494529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venir LT Std 55 Roman" pitchFamily="34" charset="0"/>
                        </a:rPr>
                        <a:t> Suma</a:t>
                      </a:r>
                      <a:endParaRPr lang="es-MX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LT Std 55 Roman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 smtClean="0">
                          <a:solidFill>
                            <a:srgbClr val="494529"/>
                          </a:solidFill>
                          <a:effectLst/>
                          <a:latin typeface="Avenir LT Std 55 Roman" panose="020B0503020203020204" pitchFamily="34" charset="0"/>
                        </a:rPr>
                        <a:t>323.237</a:t>
                      </a:r>
                      <a:endParaRPr lang="es-MX" sz="1050" b="1" i="0" u="none" strike="noStrike" dirty="0">
                        <a:solidFill>
                          <a:srgbClr val="494529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2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3381" y="68580"/>
            <a:ext cx="199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Clubs del Agua</a:t>
            </a:r>
            <a:endParaRPr lang="es-MX" sz="1200" dirty="0">
              <a:solidFill>
                <a:schemeClr val="bg1">
                  <a:lumMod val="9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23728" y="207829"/>
            <a:ext cx="51112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 Tarifaria 2016</a:t>
            </a:r>
            <a:endParaRPr lang="es-ES" sz="3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769619" y="1943736"/>
            <a:ext cx="7551421" cy="3276282"/>
          </a:xfrm>
        </p:spPr>
        <p:txBody>
          <a:bodyPr>
            <a:noAutofit/>
          </a:bodyPr>
          <a:lstStyle/>
          <a:p>
            <a:pPr algn="just">
              <a:buSzPct val="65000"/>
              <a:buBlip>
                <a:blip r:embed="rId2"/>
              </a:buBlip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Subsidio en Sector Doméstico por M3: $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4.44</a:t>
            </a:r>
          </a:p>
          <a:p>
            <a:pPr algn="just">
              <a:buSzPct val="65000"/>
              <a:buBlip>
                <a:blip r:embed="rId2"/>
              </a:buBlip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Más del 95% de los usuarios domésticos están subsidiados.</a:t>
            </a:r>
          </a:p>
          <a:p>
            <a:pPr algn="just">
              <a:buSzPct val="65000"/>
              <a:buBlip>
                <a:blip r:embed="rId2"/>
              </a:buBlip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Más de 100 millones de pesos se subsidian anualmente (Representa casi 1/3 del Presupuesto Total Anual de SEAPAL)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70560" y="5882640"/>
            <a:ext cx="613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E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Julio 2016, </a:t>
            </a:r>
            <a:r>
              <a:rPr lang="es-E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incluye todos los servicios.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47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b="1" dirty="0" smtClean="0"/>
              <a:t>Servicio y Calidad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36144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1026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1016574"/>
              </p:ext>
            </p:extLst>
          </p:nvPr>
        </p:nvGraphicFramePr>
        <p:xfrm>
          <a:off x="611560" y="1556789"/>
          <a:ext cx="7920880" cy="433954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832648"/>
                <a:gridCol w="2088232"/>
              </a:tblGrid>
              <a:tr h="408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Concepto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Puerto Vallarta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  <a:tr h="40853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Cobertura servicio agua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98.8%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  <a:tr h="40853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Calidad del agua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Certificada</a:t>
                      </a: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  <a:tr h="40853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Continuidad servicio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24 horas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  <a:tr h="40853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Cobertura servicio alcantarillado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95.8%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  <a:tr h="40853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Cobertura saneamiento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100.0%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  <a:tr h="61738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Calidad del agua residual tratada y biosólidos de desecho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Aptos para reúso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  <a:tr h="40853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Eficiencia física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71.2</a:t>
                      </a: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%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  <a:tr h="43122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Eficiencia comercial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98.8%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  <a:tr h="40853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Eficiencia global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70.2%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174" name="Espace réservé du contenu 2"/>
          <p:cNvSpPr txBox="1">
            <a:spLocks/>
          </p:cNvSpPr>
          <p:nvPr/>
        </p:nvSpPr>
        <p:spPr bwMode="auto">
          <a:xfrm>
            <a:off x="557395" y="5938959"/>
            <a:ext cx="7999090" cy="9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SEAPAL Vallarta 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es reconocido a nivel nacional como uno de los mejores organismos operadores de agua.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1973" y="404713"/>
            <a:ext cx="8109935" cy="1008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sz="2800" b="1" kern="0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  <a:ea typeface="+mj-ea"/>
                <a:cs typeface="+mj-cs"/>
              </a:rPr>
              <a:t>Calidad </a:t>
            </a:r>
            <a:r>
              <a:rPr lang="es-MX" sz="2800" b="1" kern="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  <a:ea typeface="+mj-ea"/>
                <a:cs typeface="+mj-cs"/>
              </a:rPr>
              <a:t>de </a:t>
            </a:r>
            <a:r>
              <a:rPr lang="es-MX" sz="2800" b="1" kern="0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  <a:ea typeface="+mj-ea"/>
                <a:cs typeface="+mj-cs"/>
              </a:rPr>
              <a:t>los </a:t>
            </a:r>
            <a:r>
              <a:rPr lang="es-MX" sz="2800" b="1" kern="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  <a:ea typeface="+mj-ea"/>
                <a:cs typeface="+mj-cs"/>
              </a:rPr>
              <a:t>Servicios</a:t>
            </a:r>
          </a:p>
          <a:p>
            <a:pPr algn="ctr">
              <a:defRPr/>
            </a:pPr>
            <a:r>
              <a:rPr lang="es-MX" sz="1400" b="1" kern="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  <a:ea typeface="+mj-ea"/>
                <a:cs typeface="+mj-cs"/>
              </a:rPr>
              <a:t>(Datos al 31 de Julio de  2016)</a:t>
            </a:r>
            <a:endParaRPr lang="es-ES" sz="2800" b="1" kern="0" dirty="0">
              <a:solidFill>
                <a:schemeClr val="bg2">
                  <a:lumMod val="25000"/>
                </a:schemeClr>
              </a:solidFill>
              <a:latin typeface="Avenir LT Std 55 Roman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79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1280"/>
            <a:ext cx="7696200" cy="1143000"/>
          </a:xfrm>
        </p:spPr>
        <p:txBody>
          <a:bodyPr/>
          <a:lstStyle/>
          <a:p>
            <a:r>
              <a:rPr lang="es-ES_tradnl" altLang="es-MX" dirty="0" smtClean="0">
                <a:latin typeface="Avenir LT Std 55 Roman" panose="020B0503020203020204" pitchFamily="34" charset="0"/>
              </a:rPr>
              <a:t>Comparativo</a:t>
            </a:r>
            <a:br>
              <a:rPr lang="es-ES_tradnl" altLang="es-MX" dirty="0" smtClean="0">
                <a:latin typeface="Avenir LT Std 55 Roman" panose="020B0503020203020204" pitchFamily="34" charset="0"/>
              </a:rPr>
            </a:br>
            <a:r>
              <a:rPr lang="es-ES_tradnl" altLang="es-MX" dirty="0" smtClean="0">
                <a:latin typeface="Avenir LT Std 55 Roman" panose="020B0503020203020204" pitchFamily="34" charset="0"/>
              </a:rPr>
              <a:t> </a:t>
            </a:r>
            <a:r>
              <a:rPr lang="es-ES_tradnl" altLang="es-MX" dirty="0">
                <a:latin typeface="Avenir LT Std 55 Roman" panose="020B0503020203020204" pitchFamily="34" charset="0"/>
              </a:rPr>
              <a:t>Indicadores </a:t>
            </a:r>
            <a:r>
              <a:rPr lang="es-ES_tradnl" altLang="es-MX" dirty="0" smtClean="0">
                <a:latin typeface="Avenir LT Std 55 Roman" panose="020B0503020203020204" pitchFamily="34" charset="0"/>
              </a:rPr>
              <a:t>Eficiencia</a:t>
            </a:r>
            <a:endParaRPr lang="es-ES" altLang="es-MX" dirty="0">
              <a:latin typeface="Avenir LT Std 55 Roman" panose="020B0503020203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67544" y="6031830"/>
            <a:ext cx="8246490" cy="9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Fuente Muestra </a:t>
            </a:r>
            <a:r>
              <a:rPr lang="es-MX" sz="1400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Nacional </a:t>
            </a:r>
            <a:r>
              <a:rPr lang="es-MX" sz="140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CONAGUA.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Eficiencia SEAPAL al </a:t>
            </a:r>
            <a:r>
              <a:rPr lang="es-MX" sz="140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31 </a:t>
            </a:r>
            <a:r>
              <a:rPr lang="es-MX" sz="140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de </a:t>
            </a:r>
            <a:r>
              <a:rPr lang="es-MX" sz="140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Julio </a:t>
            </a:r>
            <a:r>
              <a:rPr lang="es-MX" sz="140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de 2016</a:t>
            </a:r>
            <a:endParaRPr lang="es-MX" sz="1400" dirty="0">
              <a:solidFill>
                <a:schemeClr val="bg2">
                  <a:lumMod val="25000"/>
                </a:schemeClr>
              </a:solidFill>
              <a:latin typeface="Avenir LT Std 55 Roman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017765"/>
              </p:ext>
            </p:extLst>
          </p:nvPr>
        </p:nvGraphicFramePr>
        <p:xfrm>
          <a:off x="685800" y="1700808"/>
          <a:ext cx="802823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xfrm>
            <a:off x="1115616" y="368452"/>
            <a:ext cx="6815158" cy="720725"/>
          </a:xfrm>
          <a:noFill/>
        </p:spPr>
        <p:txBody>
          <a:bodyPr/>
          <a:lstStyle/>
          <a:p>
            <a:pPr eaLnBrk="1" hangingPunct="1">
              <a:tabLst>
                <a:tab pos="0" algn="l"/>
              </a:tabLst>
            </a:pPr>
            <a:r>
              <a:rPr lang="es-MX" sz="2000" b="1" dirty="0" smtClean="0">
                <a:latin typeface="Avenir LT Std 55 Roman" pitchFamily="34" charset="0"/>
              </a:rPr>
              <a:t>XXIV Certificado de Calidad del Agua </a:t>
            </a:r>
            <a:br>
              <a:rPr lang="es-MX" sz="2000" b="1" dirty="0" smtClean="0">
                <a:latin typeface="Avenir LT Std 55 Roman" pitchFamily="34" charset="0"/>
              </a:rPr>
            </a:br>
            <a:r>
              <a:rPr lang="es-MX" sz="2000" b="1" dirty="0" smtClean="0">
                <a:latin typeface="Avenir LT Std 55 Roman" pitchFamily="34" charset="0"/>
              </a:rPr>
              <a:t>Apta para Consumo Humano</a:t>
            </a:r>
            <a:endParaRPr lang="es-ES" sz="2000" b="1" dirty="0" smtClean="0">
              <a:latin typeface="Avenir LT Std 55 Roman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5" y="1841525"/>
            <a:ext cx="3888433" cy="43957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sz="1400" dirty="0" smtClean="0"/>
              <a:t>En 2016, recibimos el Certificado de la calidad sanitaria del agua potable número 25, que  la Comisión para la Protección Contra Riesgos Sanitarios del Estado de Jalisco (</a:t>
            </a:r>
            <a:r>
              <a:rPr lang="es-MX" sz="1100" b="1" dirty="0" smtClean="0"/>
              <a:t>COPRISJAL</a:t>
            </a:r>
            <a:r>
              <a:rPr lang="es-MX" sz="1400" dirty="0" smtClean="0"/>
              <a:t>),  otorgó al SEAPAL, en virtud al cumplimiento de las siguientes normas: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MX" sz="1400" dirty="0" smtClean="0"/>
              <a:t>  </a:t>
            </a:r>
          </a:p>
          <a:p>
            <a:pPr algn="just">
              <a:lnSpc>
                <a:spcPct val="110000"/>
              </a:lnSpc>
            </a:pPr>
            <a:r>
              <a:rPr lang="es-MX" sz="1200" b="1" dirty="0" smtClean="0"/>
              <a:t>NOM 127-SSA1-1994 </a:t>
            </a:r>
          </a:p>
          <a:p>
            <a:pPr algn="just">
              <a:lnSpc>
                <a:spcPct val="110000"/>
              </a:lnSpc>
            </a:pPr>
            <a:r>
              <a:rPr lang="es-MX" sz="1200" b="1" dirty="0" smtClean="0"/>
              <a:t>NOM 179-SSA1-1998 </a:t>
            </a:r>
          </a:p>
          <a:p>
            <a:pPr algn="just">
              <a:lnSpc>
                <a:spcPct val="110000"/>
              </a:lnSpc>
            </a:pPr>
            <a:r>
              <a:rPr lang="es-MX" sz="1200" b="1" dirty="0" smtClean="0"/>
              <a:t>NOM 230-SSA1-2002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MX" sz="14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s-MX" sz="1400" dirty="0" smtClean="0"/>
              <a:t>Mismas que certifican la calidad sanitaria del abastecimiento de agua potable al municipio de Puerto Vallarta. </a:t>
            </a:r>
          </a:p>
          <a:p>
            <a:pPr marL="266700" indent="-266700" eaLnBrk="1" hangingPunct="1"/>
            <a:endParaRPr lang="es-ES" sz="1400" dirty="0" smtClean="0"/>
          </a:p>
        </p:txBody>
      </p:sp>
      <p:pic>
        <p:nvPicPr>
          <p:cNvPr id="5" name="Picture 2" descr="C:\Users\Usuario\Documents\2016\INFORME ANUAL 2015\Certificado 24 2015 Vallar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00692" cy="36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82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108" y="404664"/>
            <a:ext cx="5828184" cy="720725"/>
          </a:xfrm>
        </p:spPr>
        <p:txBody>
          <a:bodyPr/>
          <a:lstStyle/>
          <a:p>
            <a:r>
              <a:rPr lang="es-MX" sz="3600" dirty="0" smtClean="0"/>
              <a:t>Terminal Marítima</a:t>
            </a:r>
            <a:endParaRPr lang="es-MX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700213"/>
            <a:ext cx="7990656" cy="43957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 smtClean="0"/>
              <a:t>La Administración Portuaria Integral (API) de </a:t>
            </a:r>
            <a:r>
              <a:rPr lang="es-MX" sz="2400" dirty="0" err="1" smtClean="0"/>
              <a:t>Pto</a:t>
            </a:r>
            <a:r>
              <a:rPr lang="es-MX" sz="2400" dirty="0" smtClean="0"/>
              <a:t>. Vallarta es nuestro mayor consumidor, en 2015 recibió 134 cruceros internacionales, con más de 332 mil pasajeros, gracias </a:t>
            </a:r>
            <a:r>
              <a:rPr lang="es-MX" sz="2400" dirty="0"/>
              <a:t>a la calidad del agua que produce </a:t>
            </a:r>
            <a:r>
              <a:rPr lang="es-MX" sz="2400" dirty="0" err="1"/>
              <a:t>Seapal</a:t>
            </a:r>
            <a:r>
              <a:rPr lang="es-MX" sz="2400" dirty="0"/>
              <a:t> en su infraestructura, Puerto Vallarta es el único destino en la ruta del pacifico mexicano, en suministrar del vital líquido a </a:t>
            </a:r>
            <a:r>
              <a:rPr lang="es-MX" sz="2400" dirty="0" smtClean="0"/>
              <a:t>dichos cruceros.</a:t>
            </a:r>
            <a:endParaRPr lang="es-MX" sz="2400" dirty="0"/>
          </a:p>
        </p:txBody>
      </p:sp>
      <p:pic>
        <p:nvPicPr>
          <p:cNvPr id="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437112"/>
            <a:ext cx="8793012" cy="24208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39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Grp="1" noChangeAspect="1"/>
          </p:cNvGraphicFramePr>
          <p:nvPr>
            <p:ph type="chart" sz="half" idx="2"/>
            <p:extLst/>
          </p:nvPr>
        </p:nvGraphicFramePr>
        <p:xfrm>
          <a:off x="323528" y="1412876"/>
          <a:ext cx="8712968" cy="43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5" name="Rectangle 9"/>
          <p:cNvSpPr>
            <a:spLocks noGrp="1" noChangeArrowheads="1"/>
          </p:cNvSpPr>
          <p:nvPr>
            <p:ph type="title"/>
          </p:nvPr>
        </p:nvSpPr>
        <p:spPr>
          <a:xfrm>
            <a:off x="2166552" y="184728"/>
            <a:ext cx="4824536" cy="1143000"/>
          </a:xfrm>
        </p:spPr>
        <p:txBody>
          <a:bodyPr/>
          <a:lstStyle/>
          <a:p>
            <a:pPr eaLnBrk="1" hangingPunct="1">
              <a:tabLst>
                <a:tab pos="0" algn="l"/>
              </a:tabLst>
            </a:pPr>
            <a:r>
              <a:rPr lang="es-ES_tradnl" sz="2000" b="1" dirty="0" smtClean="0">
                <a:latin typeface="Avenir LT Std 55 Roman" pitchFamily="34" charset="0"/>
                <a:cs typeface="Arial" charset="0"/>
              </a:rPr>
              <a:t>Comparativo: Producción de Agua Potable (LPS) vs. Número de Usuarios </a:t>
            </a:r>
            <a:endParaRPr lang="es-ES" sz="2000" b="1" dirty="0" smtClean="0">
              <a:latin typeface="Avenir LT Std 55 Roman" pitchFamily="34" charset="0"/>
              <a:cs typeface="Arial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1907704" y="1772816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200" b="1" i="1" dirty="0">
                <a:solidFill>
                  <a:srgbClr val="00829B"/>
                </a:solidFill>
                <a:latin typeface="Arial" charset="0"/>
              </a:rPr>
              <a:t>Usuarios</a:t>
            </a:r>
            <a:endParaRPr lang="es-ES" sz="1200" b="1" i="1" dirty="0">
              <a:solidFill>
                <a:srgbClr val="00829B"/>
              </a:solidFill>
              <a:latin typeface="Arial" charset="0"/>
            </a:endParaRPr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>
            <a:off x="2843808" y="1988840"/>
            <a:ext cx="504056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5805264"/>
            <a:ext cx="7704138" cy="79208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600" dirty="0" smtClean="0">
                <a:solidFill>
                  <a:schemeClr val="tx1"/>
                </a:solidFill>
                <a:cs typeface="Arial" charset="0"/>
              </a:rPr>
              <a:t>La grafica muestra un crecimiento de usuarios en los últimos 10 años de 19,303 equivalente a  </a:t>
            </a:r>
            <a:r>
              <a:rPr lang="es-ES_tradnl" sz="1600" b="1" dirty="0" smtClean="0">
                <a:solidFill>
                  <a:schemeClr val="tx1"/>
                </a:solidFill>
                <a:cs typeface="Arial" charset="0"/>
              </a:rPr>
              <a:t>35%;</a:t>
            </a:r>
            <a:r>
              <a:rPr lang="es-ES_tradnl" sz="16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_tradnl" sz="1600" dirty="0">
                <a:solidFill>
                  <a:schemeClr val="tx1"/>
                </a:solidFill>
                <a:cs typeface="Arial" charset="0"/>
              </a:rPr>
              <a:t>mientras que la producción y distribución del agua potable se mantiene en promedio en </a:t>
            </a:r>
            <a:r>
              <a:rPr lang="es-ES_tradnl" sz="1600" b="1" dirty="0" smtClean="0">
                <a:solidFill>
                  <a:schemeClr val="tx1"/>
                </a:solidFill>
                <a:cs typeface="Arial" charset="0"/>
              </a:rPr>
              <a:t>987 LPS. </a:t>
            </a:r>
            <a:endParaRPr lang="es-ES_tradnl" sz="16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ypersonalplumber.net/wp-content/uploads/2010/11/green-abstrac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915896" y="150021"/>
            <a:ext cx="5616624" cy="785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prstClr val="white"/>
                </a:solidFill>
                <a:latin typeface="Calibri" pitchFamily="34" charset="0"/>
              </a:rPr>
              <a:t>Bebederos Escolares</a:t>
            </a:r>
            <a:endParaRPr lang="es-MX" sz="40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9" name="Picture 4" descr="http://mypersonalplumber.net/wp-content/uploads/2010/11/green-abstract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000768"/>
            <a:ext cx="9144000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MX" sz="1800">
              <a:solidFill>
                <a:prstClr val="white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9006"/>
            <a:ext cx="3196847" cy="471050"/>
          </a:xfrm>
          <a:prstGeom prst="rect">
            <a:avLst/>
          </a:prstGeom>
          <a:effectLst/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07" y="6214602"/>
            <a:ext cx="1658873" cy="501002"/>
          </a:xfrm>
          <a:prstGeom prst="rect">
            <a:avLst/>
          </a:prstGeom>
          <a:effectLst/>
        </p:spPr>
      </p:pic>
      <p:sp>
        <p:nvSpPr>
          <p:cNvPr id="10" name="Rectángulo 9"/>
          <p:cNvSpPr/>
          <p:nvPr/>
        </p:nvSpPr>
        <p:spPr>
          <a:xfrm>
            <a:off x="1043608" y="292494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i="1" dirty="0" smtClean="0"/>
              <a:t>El 98.7% de los estudiantes y maestros de todos los niveles de escuelas públicas en el Municipio de Puerto Vallarta cuenta YA con el beneficio de Bebederos en su plantel</a:t>
            </a:r>
            <a:endParaRPr lang="es-MX" sz="2400" b="1" i="1" dirty="0"/>
          </a:p>
        </p:txBody>
      </p:sp>
    </p:spTree>
    <p:extLst>
      <p:ext uri="{BB962C8B-B14F-4D97-AF65-F5344CB8AC3E}">
        <p14:creationId xmlns:p14="http://schemas.microsoft.com/office/powerpoint/2010/main" val="40818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3"/>
            <a:ext cx="3394720" cy="226314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3"/>
            <a:ext cx="3408033" cy="22631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1" y="4221088"/>
            <a:ext cx="3394720" cy="22631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19952"/>
            <a:ext cx="3396425" cy="22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5626968" cy="780685"/>
          </a:xfrm>
        </p:spPr>
        <p:txBody>
          <a:bodyPr/>
          <a:lstStyle/>
          <a:p>
            <a:r>
              <a:rPr lang="es-MX" altLang="es-MX" sz="2800" dirty="0">
                <a:latin typeface="Avenir LT Std 55 Roman" panose="020B0503020203020204" pitchFamily="34" charset="0"/>
              </a:rPr>
              <a:t>Quienes Somos</a:t>
            </a:r>
            <a:endParaRPr lang="es-ES" altLang="es-MX" sz="2800" dirty="0">
              <a:latin typeface="Avenir LT Std 55 Roman" panose="020B0503020203020204" pitchFamily="34" charset="0"/>
            </a:endParaRPr>
          </a:p>
        </p:txBody>
      </p:sp>
      <p:sp>
        <p:nvSpPr>
          <p:cNvPr id="214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s-MX" altLang="es-MX" sz="2400" dirty="0">
                <a:latin typeface="Avenir LT Std 55 Roman" panose="020B0503020203020204" pitchFamily="34" charset="0"/>
              </a:rPr>
              <a:t>El Sistema de los Servicios de Agua Potable, Drenaje y Alcantarillado de Puerto Vallarta, Jalisco (</a:t>
            </a:r>
            <a:r>
              <a:rPr lang="es-MX" altLang="es-MX" sz="2400" b="1" dirty="0" smtClean="0">
                <a:latin typeface="Avenir LT Std 55 Roman" panose="020B0503020203020204" pitchFamily="34" charset="0"/>
              </a:rPr>
              <a:t>SEAPAL</a:t>
            </a:r>
            <a:r>
              <a:rPr lang="es-MX" altLang="es-MX" sz="2400" dirty="0" smtClean="0">
                <a:latin typeface="Avenir LT Std 55 Roman" panose="020B0503020203020204" pitchFamily="34" charset="0"/>
              </a:rPr>
              <a:t>) es </a:t>
            </a:r>
            <a:r>
              <a:rPr lang="es-MX" altLang="es-MX" sz="2400" dirty="0">
                <a:latin typeface="Avenir LT Std 55 Roman" panose="020B0503020203020204" pitchFamily="34" charset="0"/>
              </a:rPr>
              <a:t>un Organismo Público Descentralizado del Gobierno del </a:t>
            </a:r>
            <a:r>
              <a:rPr lang="es-MX" altLang="es-MX" sz="2400" dirty="0" smtClean="0">
                <a:latin typeface="Avenir LT Std 55 Roman" panose="020B0503020203020204" pitchFamily="34" charset="0"/>
              </a:rPr>
              <a:t>Estado de Jalisco, </a:t>
            </a:r>
            <a:r>
              <a:rPr lang="es-MX" altLang="es-MX" sz="2400" dirty="0">
                <a:latin typeface="Avenir LT Std 55 Roman" panose="020B0503020203020204" pitchFamily="34" charset="0"/>
              </a:rPr>
              <a:t>creado en 1977, </a:t>
            </a:r>
            <a:r>
              <a:rPr lang="es-ES" altLang="es-MX" sz="2400" dirty="0">
                <a:latin typeface="Avenir LT Std 55 Roman" panose="020B0503020203020204" pitchFamily="34" charset="0"/>
                <a:cs typeface="Times New Roman" panose="02020603050405020304" pitchFamily="18" charset="0"/>
              </a:rPr>
              <a:t>c</a:t>
            </a:r>
            <a:r>
              <a:rPr lang="es-ES" altLang="es-MX" sz="2400" dirty="0" smtClean="0">
                <a:latin typeface="Avenir LT Std 55 Roman" panose="020B0503020203020204" pitchFamily="34" charset="0"/>
                <a:cs typeface="Times New Roman" panose="02020603050405020304" pitchFamily="18" charset="0"/>
              </a:rPr>
              <a:t>on </a:t>
            </a:r>
            <a:r>
              <a:rPr lang="es-ES" altLang="es-MX" sz="2400" dirty="0">
                <a:latin typeface="Avenir LT Std 55 Roman" panose="020B0503020203020204" pitchFamily="34" charset="0"/>
                <a:cs typeface="Times New Roman" panose="02020603050405020304" pitchFamily="18" charset="0"/>
              </a:rPr>
              <a:t>personalidad jurídica y patrimonio propios, </a:t>
            </a:r>
            <a:r>
              <a:rPr lang="es-ES" altLang="es-MX" sz="2400" dirty="0" smtClean="0">
                <a:latin typeface="Avenir LT Std 55 Roman" panose="020B0503020203020204" pitchFamily="34" charset="0"/>
                <a:cs typeface="Times New Roman" panose="02020603050405020304" pitchFamily="18" charset="0"/>
              </a:rPr>
              <a:t>encargado </a:t>
            </a:r>
            <a:r>
              <a:rPr lang="es-ES" altLang="es-MX" sz="2400" dirty="0">
                <a:latin typeface="Avenir LT Std 55 Roman" panose="020B0503020203020204" pitchFamily="34" charset="0"/>
                <a:cs typeface="Times New Roman" panose="02020603050405020304" pitchFamily="18" charset="0"/>
              </a:rPr>
              <a:t>de la creación de fuentes de captación y abastecimiento de agua potable; la recolección y tratamiento de aguas residuales</a:t>
            </a:r>
            <a:r>
              <a:rPr lang="es-ES" altLang="es-MX" sz="2400" dirty="0" smtClean="0">
                <a:latin typeface="Avenir LT Std 55 Roman" panose="020B0503020203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altLang="es-MX" sz="2400" dirty="0">
              <a:latin typeface="Avenir LT Std 55 Roman" panose="020B0503020203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MX" altLang="es-MX" sz="2400" dirty="0">
                <a:latin typeface="Avenir LT Std 55 Roman" panose="020B0503020203020204" pitchFamily="34" charset="0"/>
              </a:rPr>
              <a:t>Se rige por un Consejo de Administración integrado por 7 vocales, representantes tanto del Gobierno del Estado y del Municipio como de distinguidos miembros de la iniciativa </a:t>
            </a:r>
            <a:r>
              <a:rPr lang="es-MX" altLang="es-MX" sz="2400" dirty="0" smtClean="0">
                <a:latin typeface="Avenir LT Std 55 Roman" panose="020B0503020203020204" pitchFamily="34" charset="0"/>
              </a:rPr>
              <a:t>privada y sociedad civil. </a:t>
            </a:r>
            <a:endParaRPr lang="es-ES" altLang="es-MX" sz="2400" dirty="0">
              <a:latin typeface="Avenir LT Std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614" y="533400"/>
            <a:ext cx="7696200" cy="1143000"/>
          </a:xfrm>
        </p:spPr>
        <p:txBody>
          <a:bodyPr/>
          <a:lstStyle/>
          <a:p>
            <a:r>
              <a:rPr lang="es-MX" sz="3200" dirty="0" err="1" smtClean="0"/>
              <a:t>Aguamáticos</a:t>
            </a:r>
            <a:r>
              <a:rPr lang="es-MX" sz="3200" dirty="0" smtClean="0"/>
              <a:t> “Agua para Todos”</a:t>
            </a:r>
            <a:endParaRPr lang="es-MX" sz="3200" dirty="0"/>
          </a:p>
        </p:txBody>
      </p:sp>
      <p:pic>
        <p:nvPicPr>
          <p:cNvPr id="5" name="Marcador de gráfico 4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456350" y="1706953"/>
            <a:ext cx="4341558" cy="244212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5AE-D011-4758-984A-93BD5F7A828D}" type="slidenum">
              <a:rPr lang="es-ES" altLang="es-MX" smtClean="0"/>
              <a:pPr/>
              <a:t>20</a:t>
            </a:fld>
            <a:endParaRPr lang="es-ES" altLang="es-MX"/>
          </a:p>
        </p:txBody>
      </p:sp>
      <p:pic>
        <p:nvPicPr>
          <p:cNvPr id="1028" name="Picture 4" descr="Resultado de imagen para seapal aguamatic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608512" cy="25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b="1" dirty="0" smtClean="0"/>
              <a:t>Debilidades y Fortalezas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37269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72417"/>
            <a:ext cx="5626968" cy="1143000"/>
          </a:xfrm>
        </p:spPr>
        <p:txBody>
          <a:bodyPr/>
          <a:lstStyle/>
          <a:p>
            <a:r>
              <a:rPr lang="es-ES_tradnl" altLang="es-MX" dirty="0">
                <a:solidFill>
                  <a:schemeClr val="tx1"/>
                </a:solidFill>
                <a:latin typeface="Avenir LT Std 55 Roman" panose="020B0503020203020204" pitchFamily="34" charset="0"/>
              </a:rPr>
              <a:t>Horizonte de Planeación</a:t>
            </a:r>
            <a:endParaRPr lang="es-ES" altLang="es-MX" dirty="0">
              <a:solidFill>
                <a:schemeClr val="tx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105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s-ES_tradnl" altLang="es-MX" sz="2400" dirty="0">
              <a:solidFill>
                <a:schemeClr val="tx1"/>
              </a:solidFill>
              <a:latin typeface="Avenir LT Std 55 Roman" panose="020B0503020203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ES_tradnl" altLang="es-MX" sz="2400" dirty="0">
                <a:solidFill>
                  <a:schemeClr val="tx1"/>
                </a:solidFill>
                <a:latin typeface="Avenir LT Std 55 Roman" panose="020B0503020203020204" pitchFamily="34" charset="0"/>
              </a:rPr>
              <a:t>Los servicios de agua potable y </a:t>
            </a:r>
            <a:r>
              <a:rPr lang="es-ES_tradnl" altLang="es-MX" sz="24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saneamiento en SEAPAL </a:t>
            </a:r>
            <a:r>
              <a:rPr lang="es-ES_tradnl" altLang="es-MX" sz="2400" dirty="0">
                <a:solidFill>
                  <a:schemeClr val="tx1"/>
                </a:solidFill>
                <a:latin typeface="Avenir LT Std 55 Roman" panose="020B0503020203020204" pitchFamily="34" charset="0"/>
              </a:rPr>
              <a:t>tienen horizontes de planeación de 25 a 30 años desde puntos de vista como</a:t>
            </a:r>
            <a:r>
              <a:rPr lang="es-ES_tradnl" altLang="es-MX" sz="24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es-ES_tradnl" altLang="es-MX" sz="2400" dirty="0" smtClean="0">
              <a:solidFill>
                <a:schemeClr val="tx1"/>
              </a:solidFill>
              <a:latin typeface="Avenir LT Std 55 Roman" panose="020B0503020203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MX" sz="24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Inversiones</a:t>
            </a:r>
          </a:p>
          <a:p>
            <a:pPr>
              <a:lnSpc>
                <a:spcPct val="80000"/>
              </a:lnSpc>
            </a:pPr>
            <a:r>
              <a:rPr lang="es-ES_tradnl" altLang="es-MX" sz="24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Proyectos</a:t>
            </a:r>
          </a:p>
          <a:p>
            <a:pPr>
              <a:lnSpc>
                <a:spcPct val="80000"/>
              </a:lnSpc>
            </a:pPr>
            <a:r>
              <a:rPr lang="es-ES_tradnl" altLang="es-MX" sz="24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Vida </a:t>
            </a:r>
            <a:r>
              <a:rPr lang="es-ES_tradnl" altLang="es-MX" sz="2400" dirty="0">
                <a:solidFill>
                  <a:schemeClr val="tx1"/>
                </a:solidFill>
                <a:latin typeface="Avenir LT Std 55 Roman" panose="020B0503020203020204" pitchFamily="34" charset="0"/>
              </a:rPr>
              <a:t>útil de las </a:t>
            </a:r>
            <a:r>
              <a:rPr lang="es-ES_tradnl" altLang="es-MX" sz="24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obras</a:t>
            </a:r>
          </a:p>
          <a:p>
            <a:pPr>
              <a:lnSpc>
                <a:spcPct val="80000"/>
              </a:lnSpc>
            </a:pPr>
            <a:r>
              <a:rPr lang="es-ES_tradnl" altLang="es-MX" sz="24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Financiamientos</a:t>
            </a:r>
            <a:endParaRPr lang="es-ES_tradnl" altLang="es-MX" sz="2400" dirty="0">
              <a:solidFill>
                <a:schemeClr val="tx1"/>
              </a:solidFill>
              <a:latin typeface="Avenir LT Std 55 Roman" panose="020B0503020203020204" pitchFamily="34" charset="0"/>
            </a:endParaRPr>
          </a:p>
          <a:p>
            <a:pPr>
              <a:lnSpc>
                <a:spcPct val="80000"/>
              </a:lnSpc>
            </a:pPr>
            <a:endParaRPr lang="es-ES_tradnl" altLang="es-MX" sz="2400" dirty="0">
              <a:solidFill>
                <a:srgbClr val="32366E"/>
              </a:solidFill>
              <a:latin typeface="Avenir LT Std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8516" y="476672"/>
            <a:ext cx="5626968" cy="1143000"/>
          </a:xfrm>
        </p:spPr>
        <p:txBody>
          <a:bodyPr/>
          <a:lstStyle/>
          <a:p>
            <a:r>
              <a:rPr lang="es-ES_tradnl" altLang="es-MX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Fortalezas como Organismo </a:t>
            </a:r>
            <a:r>
              <a:rPr lang="es-ES_tradnl" altLang="es-MX" dirty="0">
                <a:solidFill>
                  <a:schemeClr val="tx1"/>
                </a:solidFill>
                <a:latin typeface="Avenir LT Std 55 Roman" panose="020B0503020203020204" pitchFamily="34" charset="0"/>
              </a:rPr>
              <a:t>Descentralizado</a:t>
            </a:r>
            <a:endParaRPr lang="es-ES" altLang="es-MX" dirty="0">
              <a:solidFill>
                <a:schemeClr val="tx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10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ES_tradnl" altLang="es-MX" sz="2800" dirty="0">
                <a:solidFill>
                  <a:schemeClr val="tx1"/>
                </a:solidFill>
              </a:rPr>
              <a:t>Tarifas más </a:t>
            </a:r>
            <a:r>
              <a:rPr lang="es-ES_tradnl" altLang="es-MX" sz="2800" dirty="0" smtClean="0">
                <a:solidFill>
                  <a:schemeClr val="tx1"/>
                </a:solidFill>
              </a:rPr>
              <a:t>cercanas </a:t>
            </a:r>
            <a:r>
              <a:rPr lang="es-ES_tradnl" altLang="es-MX" sz="2800" dirty="0">
                <a:solidFill>
                  <a:schemeClr val="tx1"/>
                </a:solidFill>
              </a:rPr>
              <a:t>al costo de servicio</a:t>
            </a:r>
          </a:p>
          <a:p>
            <a:pPr algn="just"/>
            <a:r>
              <a:rPr lang="es-ES_tradnl" altLang="es-MX" sz="2800" dirty="0">
                <a:solidFill>
                  <a:schemeClr val="tx1"/>
                </a:solidFill>
              </a:rPr>
              <a:t>Mejoramiento continuo de eficiencias</a:t>
            </a:r>
          </a:p>
          <a:p>
            <a:pPr algn="just"/>
            <a:r>
              <a:rPr lang="es-ES_tradnl" altLang="es-MX" sz="2800" dirty="0">
                <a:solidFill>
                  <a:schemeClr val="tx1"/>
                </a:solidFill>
              </a:rPr>
              <a:t>Planeación a </a:t>
            </a:r>
            <a:r>
              <a:rPr lang="es-ES_tradnl" altLang="es-MX" sz="2800" dirty="0" smtClean="0">
                <a:solidFill>
                  <a:schemeClr val="tx1"/>
                </a:solidFill>
              </a:rPr>
              <a:t>mediano y largo </a:t>
            </a:r>
            <a:r>
              <a:rPr lang="es-ES_tradnl" altLang="es-MX" sz="2800" dirty="0">
                <a:solidFill>
                  <a:schemeClr val="tx1"/>
                </a:solidFill>
              </a:rPr>
              <a:t>plazo</a:t>
            </a:r>
          </a:p>
          <a:p>
            <a:pPr algn="just"/>
            <a:r>
              <a:rPr lang="es-ES_tradnl" altLang="es-MX" sz="2800" dirty="0">
                <a:solidFill>
                  <a:schemeClr val="tx1"/>
                </a:solidFill>
              </a:rPr>
              <a:t>Sin </a:t>
            </a:r>
            <a:r>
              <a:rPr lang="es-ES_tradnl" altLang="es-MX" sz="2800" dirty="0" smtClean="0">
                <a:solidFill>
                  <a:schemeClr val="tx1"/>
                </a:solidFill>
              </a:rPr>
              <a:t>subsidio Gubernamental</a:t>
            </a:r>
            <a:endParaRPr lang="es-ES_tradnl" altLang="es-MX" sz="2800" dirty="0">
              <a:solidFill>
                <a:schemeClr val="tx1"/>
              </a:solidFill>
            </a:endParaRPr>
          </a:p>
          <a:p>
            <a:pPr algn="just"/>
            <a:r>
              <a:rPr lang="es-ES_tradnl" altLang="es-MX" sz="2800" dirty="0">
                <a:solidFill>
                  <a:schemeClr val="tx1"/>
                </a:solidFill>
              </a:rPr>
              <a:t>Capacidad de endeudamiento</a:t>
            </a:r>
          </a:p>
          <a:p>
            <a:pPr algn="just"/>
            <a:r>
              <a:rPr lang="es-ES_tradnl" altLang="es-MX" sz="2800" dirty="0">
                <a:solidFill>
                  <a:schemeClr val="tx1"/>
                </a:solidFill>
              </a:rPr>
              <a:t>Autosuficiencia técnica, administrativa y financiera</a:t>
            </a:r>
          </a:p>
          <a:p>
            <a:pPr algn="just">
              <a:lnSpc>
                <a:spcPct val="90000"/>
              </a:lnSpc>
            </a:pPr>
            <a:r>
              <a:rPr lang="es-ES" altLang="es-MX" sz="28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Transparencia </a:t>
            </a:r>
            <a:r>
              <a:rPr lang="es-ES" altLang="es-MX" sz="2800" dirty="0">
                <a:solidFill>
                  <a:schemeClr val="tx1"/>
                </a:solidFill>
                <a:latin typeface="Avenir LT Std 55 Roman" panose="020B0503020203020204" pitchFamily="34" charset="0"/>
              </a:rPr>
              <a:t>de gastos y costos</a:t>
            </a:r>
          </a:p>
          <a:p>
            <a:pPr algn="just">
              <a:lnSpc>
                <a:spcPct val="90000"/>
              </a:lnSpc>
            </a:pPr>
            <a:r>
              <a:rPr lang="es-ES" altLang="es-MX" sz="28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Participación </a:t>
            </a:r>
            <a:r>
              <a:rPr lang="es-ES" altLang="es-MX" sz="2800" dirty="0">
                <a:solidFill>
                  <a:schemeClr val="tx1"/>
                </a:solidFill>
                <a:latin typeface="Avenir LT Std 55 Roman" panose="020B0503020203020204" pitchFamily="34" charset="0"/>
              </a:rPr>
              <a:t>de la comunidad en el Consejo directivo</a:t>
            </a:r>
          </a:p>
        </p:txBody>
      </p:sp>
    </p:spTree>
    <p:extLst>
      <p:ext uri="{BB962C8B-B14F-4D97-AF65-F5344CB8AC3E}">
        <p14:creationId xmlns:p14="http://schemas.microsoft.com/office/powerpoint/2010/main" val="37535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8516" y="476672"/>
            <a:ext cx="5626968" cy="1143000"/>
          </a:xfrm>
        </p:spPr>
        <p:txBody>
          <a:bodyPr/>
          <a:lstStyle/>
          <a:p>
            <a:r>
              <a:rPr lang="es-ES_tradnl" altLang="es-MX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Otras Fortalezas</a:t>
            </a:r>
            <a:endParaRPr lang="es-ES" altLang="es-MX" dirty="0">
              <a:solidFill>
                <a:schemeClr val="tx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10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 de los 5 mejores Organismos del 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país, por nuestros niveles de </a:t>
            </a: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eficiencia.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Tenemos 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Finanzas sanas que nos permiten garantizar la operación del organismo, pocos organismos de México cuentan con esto.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 lugar estatal en Transparencia en Información Pública (Ranking que incluye Ayuntamientos y Entidades Estatales) de acuerdo con el ITEI.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 un organismo que sanea el 100% de aguas residuales en el Municipio</a:t>
            </a: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100% de los biosólidos son incorporados a tierras de cultivo de Puerto Vallarta.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Contamos con el apoyo presupuestal del Gobierno del Estado para gestionar recursos para Obra Pública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 un organismo que invierte en Investigación y Desarrollo, se 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 recibido 2 premios Nacionales de Innovación Tecnológica, así como premios nacionales e internacionales por eficiencia.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" altLang="es-MX" sz="2800" dirty="0">
              <a:solidFill>
                <a:srgbClr val="32366E"/>
              </a:solidFill>
              <a:latin typeface="Avenir LT Std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8516" y="476672"/>
            <a:ext cx="5626968" cy="1143000"/>
          </a:xfrm>
        </p:spPr>
        <p:txBody>
          <a:bodyPr/>
          <a:lstStyle/>
          <a:p>
            <a:r>
              <a:rPr lang="es-ES_tradnl" altLang="es-MX" sz="3200" dirty="0" smtClean="0">
                <a:solidFill>
                  <a:schemeClr val="tx1"/>
                </a:solidFill>
                <a:latin typeface="Avenir LT Std 55 Roman" panose="020B0503020203020204" pitchFamily="34" charset="0"/>
              </a:rPr>
              <a:t>Debilidades</a:t>
            </a:r>
            <a:endParaRPr lang="es-ES" altLang="es-MX" sz="3200" dirty="0">
              <a:solidFill>
                <a:schemeClr val="tx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10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Aún con la suficiencia Operativa, no somos capaces de absorber a través de la tarifa los recursos necesarios para </a:t>
            </a: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cubrir el rezago en </a:t>
            </a: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rehabilitación y ampliación de toda la Infraestructura necesaria en el Municipio.</a:t>
            </a: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50% de más de 3,200 kms de tubería de la red de agua y saneamiento ya no sirve, requiere ser sustituída, para lo cuál se requeriría de por lo menos 1,000 millones de pesos, cifra con la que no cuenta el organismo.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un marco jurídico </a:t>
            </a: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 adecuado</a:t>
            </a: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de certeza al funcionamiento del Organismo.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de zonas irregulares que dificultan la debida planeación en el otorgamiento de servicios, así como </a:t>
            </a:r>
            <a:r>
              <a:rPr lang="es-MX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redensificación</a:t>
            </a: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algunas zonas.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de la demanda sobre la oferta, como resultado de la nueva autopista Guadalajara - Puerto Vallarta que se espera aumentará el flujo de visitantes y residentes de fin de semana. Para ello contamos con un Anteproyecto que logrará aumentar la fuente de captación y así  asegurar cubrir dicha demanda.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aumento de los Costos de Producción.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altLang="es-MX" sz="2800" dirty="0">
              <a:solidFill>
                <a:srgbClr val="32366E"/>
              </a:solidFill>
              <a:latin typeface="Avenir LT Std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b="1" dirty="0" smtClean="0"/>
              <a:t>Propuestas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32986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 smtClean="0"/>
              <a:t>Precisar los alcances que deban tener los Organismos Operadores acerca del derecho humanos al agua.</a:t>
            </a:r>
          </a:p>
          <a:p>
            <a:pPr algn="just"/>
            <a:r>
              <a:rPr lang="es-MX" dirty="0" smtClean="0"/>
              <a:t>Definir un modelo que garantice que el Programa de Devolución de Derechos (PRODDER) regrese adecuadamente a los Organismos Operadores para continuar con las ampliaciones de servicios a la población.</a:t>
            </a:r>
          </a:p>
          <a:p>
            <a:pPr algn="just"/>
            <a:r>
              <a:rPr lang="es-MX" dirty="0" smtClean="0"/>
              <a:t>General incentivos a los Organismos que presentan niveles de eficiencia altos.</a:t>
            </a:r>
          </a:p>
          <a:p>
            <a:pPr algn="just"/>
            <a:r>
              <a:rPr lang="es-MX" dirty="0" smtClean="0"/>
              <a:t>Definir criterios de planeación de al menos mediano plazo que permitan a los O.O. ampliar el promedio de permanencia de sus directivos.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33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2509" y="2276872"/>
            <a:ext cx="6400800" cy="28083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  </a:t>
            </a:r>
            <a:endParaRPr lang="es-MX" sz="280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Institucional</a:t>
            </a:r>
          </a:p>
          <a:p>
            <a:pPr eaLnBrk="1" hangingPunct="1">
              <a:defRPr/>
            </a:pPr>
            <a:endParaRPr lang="es-MX" sz="200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endParaRPr lang="es-MX" sz="1000" b="1" dirty="0" smtClean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endParaRPr lang="es-MX" sz="180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Sistema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de los Servicios de Agua Potable, </a:t>
            </a:r>
          </a:p>
          <a:p>
            <a:pPr eaLnBrk="1" hangingPunct="1">
              <a:defRPr/>
            </a:pPr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Drenaje y Alcantarillado de Puerto 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Vallarta</a:t>
            </a:r>
            <a:endParaRPr lang="es-MX" sz="180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endParaRPr lang="es-MX" sz="180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Puerto Vallarta, 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Jalisco; </a:t>
            </a: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 mayo 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de </a:t>
            </a: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Avenir LT Std 55 Roman" panose="020B0503020203020204" pitchFamily="34" charset="0"/>
              </a:rPr>
              <a:t>2016</a:t>
            </a:r>
            <a:endParaRPr lang="es-MX" sz="140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  <a:p>
            <a:pPr eaLnBrk="1" hangingPunct="1">
              <a:defRPr/>
            </a:pPr>
            <a:endParaRPr lang="es-ES" sz="1050" b="1" dirty="0">
              <a:solidFill>
                <a:schemeClr val="bg2">
                  <a:lumMod val="25000"/>
                </a:schemeClr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4100" name="9 Rectángulo"/>
          <p:cNvSpPr>
            <a:spLocks noChangeArrowheads="1"/>
          </p:cNvSpPr>
          <p:nvPr/>
        </p:nvSpPr>
        <p:spPr bwMode="auto">
          <a:xfrm>
            <a:off x="323528" y="237951"/>
            <a:ext cx="8678168" cy="19288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01" name="10 Rectángulo"/>
          <p:cNvSpPr>
            <a:spLocks noChangeArrowheads="1"/>
          </p:cNvSpPr>
          <p:nvPr/>
        </p:nvSpPr>
        <p:spPr bwMode="auto">
          <a:xfrm>
            <a:off x="8001000" y="6286500"/>
            <a:ext cx="928688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809921" y="5022751"/>
            <a:ext cx="5514975" cy="71438"/>
          </a:xfrm>
          <a:prstGeom prst="rect">
            <a:avLst/>
          </a:prstGeom>
          <a:solidFill>
            <a:srgbClr val="5CB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auto">
          <a:xfrm>
            <a:off x="611560" y="6382469"/>
            <a:ext cx="8215313" cy="3588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1026" name="Picture 2" descr="C:\Users\usuario\AppData\Local\Temp\XPgrpwise\logo seapa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7099" y="973536"/>
            <a:ext cx="3505161" cy="17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78" y="5530064"/>
            <a:ext cx="2066062" cy="6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04459"/>
            <a:ext cx="5626968" cy="1143000"/>
          </a:xfrm>
        </p:spPr>
        <p:txBody>
          <a:bodyPr/>
          <a:lstStyle/>
          <a:p>
            <a:r>
              <a:rPr lang="es-MX" altLang="es-MX" dirty="0">
                <a:latin typeface="Avenir LT Std 55 Roman" panose="020B0503020203020204" pitchFamily="34" charset="0"/>
              </a:rPr>
              <a:t>Integración del Consejo de Administración del SEAPAL</a:t>
            </a:r>
            <a:endParaRPr lang="es-ES" altLang="es-MX" dirty="0">
              <a:latin typeface="Avenir LT Std 55 Roman" panose="020B0503020203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2738918"/>
              </p:ext>
            </p:extLst>
          </p:nvPr>
        </p:nvGraphicFramePr>
        <p:xfrm>
          <a:off x="1524000" y="1916832"/>
          <a:ext cx="64323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86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b="1" dirty="0" smtClean="0"/>
              <a:t>Gestión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2577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344" y="363086"/>
            <a:ext cx="5626968" cy="1143000"/>
          </a:xfrm>
        </p:spPr>
        <p:txBody>
          <a:bodyPr/>
          <a:lstStyle/>
          <a:p>
            <a:r>
              <a:rPr lang="es-MX" altLang="es-MX" sz="2800" dirty="0">
                <a:latin typeface="Avenir LT Std 55 Roman" panose="020B0503020203020204" pitchFamily="34" charset="0"/>
              </a:rPr>
              <a:t>Cobertura de Servicios</a:t>
            </a:r>
            <a:endParaRPr lang="es-ES" altLang="es-MX" sz="2800" dirty="0">
              <a:latin typeface="Avenir LT Std 55 Roman" panose="020B0503020203020204" pitchFamily="34" charset="0"/>
            </a:endParaRP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844824"/>
            <a:ext cx="3960440" cy="4176464"/>
          </a:xfrm>
          <a:noFill/>
          <a:ln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s-MX" altLang="es-MX" sz="2000" dirty="0">
                <a:latin typeface="Avenir LT Std 55 Roman" panose="020B0503020203020204" pitchFamily="34" charset="0"/>
              </a:rPr>
              <a:t>SEAPAL Vallarta presta sus servicios en la zona urbana del municipio de Puerto Vallarta y en las localidades de: El Pitillal, Las Juntas, Ixtapa, Las Palmas y </a:t>
            </a:r>
            <a:r>
              <a:rPr lang="es-MX" altLang="es-MX" sz="2000" dirty="0" smtClean="0">
                <a:latin typeface="Avenir LT Std 55 Roman" panose="020B0503020203020204" pitchFamily="34" charset="0"/>
              </a:rPr>
              <a:t>Mismaloya.</a:t>
            </a:r>
            <a:endParaRPr lang="es-MX" altLang="es-MX" sz="2000" dirty="0">
              <a:latin typeface="Avenir LT Std 55 Roman" panose="020B0503020203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MX" altLang="es-MX" sz="2000" dirty="0">
                <a:latin typeface="Avenir LT Std 55 Roman" panose="020B0503020203020204" pitchFamily="34" charset="0"/>
              </a:rPr>
              <a:t>Esta área de servicio representa una población superior a los </a:t>
            </a:r>
            <a:r>
              <a:rPr lang="es-MX" altLang="es-MX" sz="2000" dirty="0" smtClean="0">
                <a:latin typeface="Avenir LT Std 55 Roman" panose="020B0503020203020204" pitchFamily="34" charset="0"/>
              </a:rPr>
              <a:t>280,000 </a:t>
            </a:r>
            <a:r>
              <a:rPr lang="es-MX" altLang="es-MX" sz="2000" dirty="0">
                <a:latin typeface="Avenir LT Std 55 Roman" panose="020B0503020203020204" pitchFamily="34" charset="0"/>
              </a:rPr>
              <a:t>habitantes, </a:t>
            </a:r>
            <a:r>
              <a:rPr lang="es-MX" altLang="es-MX" sz="2000" dirty="0" smtClean="0">
                <a:latin typeface="Avenir LT Std 55 Roman" panose="020B0503020203020204" pitchFamily="34" charset="0"/>
              </a:rPr>
              <a:t>sin incluir la atención a más de 4 millones de turistas que nos visitan cada año, sin contar los turístas que llegan por vía terrestre y que no son medidos en las estadísticas oficiales.</a:t>
            </a:r>
            <a:endParaRPr lang="es-MX" altLang="es-MX" sz="2000" dirty="0">
              <a:latin typeface="Avenir LT Std 55 Roman" panose="020B0503020203020204" pitchFamily="34" charset="0"/>
            </a:endParaRPr>
          </a:p>
          <a:p>
            <a:pPr>
              <a:lnSpc>
                <a:spcPct val="90000"/>
              </a:lnSpc>
            </a:pPr>
            <a:endParaRPr lang="es-ES" altLang="es-MX" sz="1800" dirty="0">
              <a:latin typeface="Avenir LT Std 55 Roman" panose="020B05030202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6103640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Anuario estadístico 2015, Secretaría de Turismo del Estado de Jalisco. </a:t>
            </a:r>
            <a:endParaRPr lang="es-MX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22" y="2033975"/>
            <a:ext cx="4846320" cy="35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239" y="360649"/>
            <a:ext cx="7696200" cy="1143000"/>
          </a:xfrm>
        </p:spPr>
        <p:txBody>
          <a:bodyPr/>
          <a:lstStyle/>
          <a:p>
            <a:r>
              <a:rPr lang="es-MX" altLang="es-MX" sz="2800" dirty="0">
                <a:latin typeface="Avenir LT Std 55 Roman" panose="020B0503020203020204" pitchFamily="34" charset="0"/>
              </a:rPr>
              <a:t>Estructura Orgánica</a:t>
            </a:r>
            <a:endParaRPr lang="es-ES" altLang="es-MX" sz="2800" dirty="0">
              <a:latin typeface="Avenir LT Std 55 Roman" panose="020B0503020203020204" pitchFamily="34" charset="0"/>
            </a:endParaRP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3879" y="5374035"/>
            <a:ext cx="8280920" cy="1006475"/>
          </a:xfrm>
          <a:noFill/>
          <a:ln/>
        </p:spPr>
        <p:txBody>
          <a:bodyPr/>
          <a:lstStyle/>
          <a:p>
            <a:pPr algn="just"/>
            <a:r>
              <a:rPr lang="es-MX" altLang="es-MX" sz="2000" dirty="0">
                <a:latin typeface="Avenir LT Std 55 Roman" panose="020B0503020203020204" pitchFamily="34" charset="0"/>
              </a:rPr>
              <a:t>La plantilla laboral del </a:t>
            </a:r>
            <a:r>
              <a:rPr lang="es-MX" altLang="es-MX" sz="2000" b="1" dirty="0" smtClean="0">
                <a:latin typeface="Avenir LT Std 55 Roman" panose="020B0503020203020204" pitchFamily="34" charset="0"/>
              </a:rPr>
              <a:t>SEAPAL </a:t>
            </a:r>
            <a:r>
              <a:rPr lang="es-MX" altLang="es-MX" sz="2000" dirty="0">
                <a:latin typeface="Avenir LT Std 55 Roman" panose="020B0503020203020204" pitchFamily="34" charset="0"/>
              </a:rPr>
              <a:t>esta integrada por </a:t>
            </a:r>
            <a:r>
              <a:rPr lang="es-MX" altLang="es-MX" sz="2000" dirty="0" smtClean="0">
                <a:latin typeface="Avenir LT Std 55 Roman" panose="020B0503020203020204" pitchFamily="34" charset="0"/>
              </a:rPr>
              <a:t>562 </a:t>
            </a:r>
            <a:r>
              <a:rPr lang="es-MX" altLang="es-MX" sz="2000" dirty="0">
                <a:latin typeface="Avenir LT Std 55 Roman" panose="020B0503020203020204" pitchFamily="34" charset="0"/>
              </a:rPr>
              <a:t>empleados, de los cuales </a:t>
            </a:r>
            <a:r>
              <a:rPr lang="es-MX" altLang="es-MX" sz="2000" dirty="0" smtClean="0">
                <a:latin typeface="Avenir LT Std 55 Roman" panose="020B0503020203020204" pitchFamily="34" charset="0"/>
              </a:rPr>
              <a:t>63.9% </a:t>
            </a:r>
            <a:r>
              <a:rPr lang="es-MX" altLang="es-MX" sz="2000" dirty="0">
                <a:latin typeface="Avenir LT Std 55 Roman" panose="020B0503020203020204" pitchFamily="34" charset="0"/>
              </a:rPr>
              <a:t>es personal operativo, </a:t>
            </a:r>
            <a:r>
              <a:rPr lang="es-MX" altLang="es-MX" sz="2000" dirty="0" smtClean="0">
                <a:latin typeface="Avenir LT Std 55 Roman" panose="020B0503020203020204" pitchFamily="34" charset="0"/>
              </a:rPr>
              <a:t>29.4% administrativo, 5.9% </a:t>
            </a:r>
            <a:r>
              <a:rPr lang="es-MX" altLang="es-MX" sz="2000" dirty="0">
                <a:latin typeface="Avenir LT Std 55 Roman" panose="020B0503020203020204" pitchFamily="34" charset="0"/>
              </a:rPr>
              <a:t>mandos medios y </a:t>
            </a:r>
            <a:r>
              <a:rPr lang="es-MX" altLang="es-MX" sz="2000" dirty="0" smtClean="0">
                <a:latin typeface="Avenir LT Std 55 Roman" panose="020B0503020203020204" pitchFamily="34" charset="0"/>
              </a:rPr>
              <a:t>0.9% </a:t>
            </a:r>
            <a:r>
              <a:rPr lang="es-MX" altLang="es-MX" sz="2000" dirty="0">
                <a:latin typeface="Avenir LT Std 55 Roman" panose="020B0503020203020204" pitchFamily="34" charset="0"/>
              </a:rPr>
              <a:t>directivos.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285444789"/>
              </p:ext>
            </p:extLst>
          </p:nvPr>
        </p:nvGraphicFramePr>
        <p:xfrm>
          <a:off x="1331640" y="1628800"/>
          <a:ext cx="6624736" cy="42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2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5" y="44450"/>
            <a:ext cx="4240213" cy="331788"/>
          </a:xfrm>
        </p:spPr>
        <p:txBody>
          <a:bodyPr/>
          <a:lstStyle/>
          <a:p>
            <a:r>
              <a:rPr lang="es-MX" altLang="es-MX" sz="2000">
                <a:latin typeface="Avenir LT Std 55 Roman" panose="020B0503020203020204" pitchFamily="34" charset="0"/>
              </a:rPr>
              <a:t>Estructura Orgánica SEAPAL</a:t>
            </a:r>
            <a:endParaRPr lang="es-ES" altLang="es-MX" sz="2000">
              <a:latin typeface="Avenir LT Std 55 Roman" panose="020B05030202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694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1026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9116587"/>
              </p:ext>
            </p:extLst>
          </p:nvPr>
        </p:nvGraphicFramePr>
        <p:xfrm>
          <a:off x="535697" y="1942451"/>
          <a:ext cx="8064524" cy="40416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196543"/>
                <a:gridCol w="1867981"/>
              </a:tblGrid>
              <a:tr h="461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Concepto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  <a:tr h="46120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Capacidad instalada captación A.P.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1,115 lps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  <a:tr h="46120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Producción actual </a:t>
                      </a: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(promedio mensual 2016)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1,078 lps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  <a:tr h="46120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Capacidad instalada tratamiento A.R.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1,282 lps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  <a:tr h="63437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Tratamiento de agua residual </a:t>
                      </a: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(promedio mensual 2016)</a:t>
                      </a: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806 lps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  <a:tr h="46120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Usuarios registrados en el padrón 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75,343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  <a:tr h="46120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Tarifa integrada promedio por servicios (todos sectores)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$15.90/m</a:t>
                      </a:r>
                      <a:r>
                        <a:rPr kumimoji="0" lang="es-MX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3</a:t>
                      </a:r>
                      <a:endParaRPr kumimoji="0" lang="es-MX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  <a:tr h="46120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Recaudación promedio por los servicios (inc. rezago)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$16.74/m</a:t>
                      </a:r>
                      <a:r>
                        <a:rPr kumimoji="0" lang="es-MX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venir LT Std 55 Roman" panose="020B0503020203020204" pitchFamily="34" charset="0"/>
                        </a:rPr>
                        <a:t>3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venir LT Std 55 Roman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29050" y="348685"/>
            <a:ext cx="687781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sz="3200" b="1" kern="0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  <a:ea typeface="+mj-ea"/>
                <a:cs typeface="+mj-cs"/>
              </a:rPr>
              <a:t>Resumen </a:t>
            </a:r>
            <a:r>
              <a:rPr lang="es-MX" sz="3200" b="1" kern="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  <a:ea typeface="+mj-ea"/>
                <a:cs typeface="+mj-cs"/>
              </a:rPr>
              <a:t>Gestión</a:t>
            </a:r>
          </a:p>
          <a:p>
            <a:pPr algn="ctr">
              <a:defRPr/>
            </a:pPr>
            <a:r>
              <a:rPr lang="es-MX" sz="1400" b="1" kern="0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(Datos al </a:t>
            </a:r>
            <a:r>
              <a:rPr lang="es-MX" sz="1400" b="1" kern="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31 </a:t>
            </a:r>
            <a:r>
              <a:rPr lang="es-MX" sz="1400" b="1" kern="0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de </a:t>
            </a:r>
            <a:r>
              <a:rPr lang="es-MX" sz="1400" b="1" kern="0" dirty="0" smtClean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julio </a:t>
            </a:r>
            <a:r>
              <a:rPr lang="es-MX" sz="1400" b="1" kern="0" dirty="0">
                <a:solidFill>
                  <a:schemeClr val="bg2">
                    <a:lumMod val="25000"/>
                  </a:schemeClr>
                </a:solidFill>
                <a:latin typeface="Avenir LT Std 55 Roman" pitchFamily="34" charset="0"/>
              </a:rPr>
              <a:t>de  2016)</a:t>
            </a:r>
            <a:endParaRPr lang="es-ES" sz="2800" b="1" kern="0" dirty="0">
              <a:solidFill>
                <a:schemeClr val="bg2">
                  <a:lumMod val="25000"/>
                </a:schemeClr>
              </a:solidFill>
              <a:latin typeface="Avenir LT Std 55 Roman" pitchFamily="34" charset="0"/>
            </a:endParaRPr>
          </a:p>
          <a:p>
            <a:pPr algn="ctr">
              <a:defRPr/>
            </a:pPr>
            <a:endParaRPr lang="es-MX" sz="3200" b="1" kern="0" dirty="0" smtClean="0">
              <a:solidFill>
                <a:schemeClr val="bg2">
                  <a:lumMod val="25000"/>
                </a:schemeClr>
              </a:solidFill>
              <a:latin typeface="Avenir LT Std 55 Roman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90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4800" b="1" dirty="0" smtClean="0"/>
              <a:t>Tarifa, Subsidios y Posición Financiera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1506173028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Anual 2013 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Informe Anual 2013 ok</Template>
  <TotalTime>31718</TotalTime>
  <Words>1426</Words>
  <Application>Microsoft Office PowerPoint</Application>
  <PresentationFormat>Presentación en pantalla (4:3)</PresentationFormat>
  <Paragraphs>208</Paragraphs>
  <Slides>28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Arial Unicode MS</vt:lpstr>
      <vt:lpstr>Arial</vt:lpstr>
      <vt:lpstr>Avenir 55 Roman</vt:lpstr>
      <vt:lpstr>Avenir LT Std 55 Roman</vt:lpstr>
      <vt:lpstr>Calibri</vt:lpstr>
      <vt:lpstr>Gisha</vt:lpstr>
      <vt:lpstr>Times New Roman</vt:lpstr>
      <vt:lpstr>Informe Anual 2013 ok</vt:lpstr>
      <vt:lpstr>Tema de Office</vt:lpstr>
      <vt:lpstr>Presentación de PowerPoint</vt:lpstr>
      <vt:lpstr>Quienes Somos</vt:lpstr>
      <vt:lpstr>Integración del Consejo de Administración del SEAPAL</vt:lpstr>
      <vt:lpstr>Presentación de PowerPoint</vt:lpstr>
      <vt:lpstr>Cobertura de Servicios</vt:lpstr>
      <vt:lpstr>Estructura Orgánica</vt:lpstr>
      <vt:lpstr>Estructura Orgánica SEAPAL</vt:lpstr>
      <vt:lpstr>Presentación de PowerPoint</vt:lpstr>
      <vt:lpstr>Presentación de PowerPoint</vt:lpstr>
      <vt:lpstr>Facturación de Agua Potable</vt:lpstr>
      <vt:lpstr>Estructura Tarifaria 2016</vt:lpstr>
      <vt:lpstr>Presentación de PowerPoint</vt:lpstr>
      <vt:lpstr>Presentación de PowerPoint</vt:lpstr>
      <vt:lpstr>Comparativo  Indicadores Eficiencia</vt:lpstr>
      <vt:lpstr>XXIV Certificado de Calidad del Agua  Apta para Consumo Humano</vt:lpstr>
      <vt:lpstr>Terminal Marítima</vt:lpstr>
      <vt:lpstr>Comparativo: Producción de Agua Potable (LPS) vs. Número de Usuarios </vt:lpstr>
      <vt:lpstr>Presentación de PowerPoint</vt:lpstr>
      <vt:lpstr>Presentación de PowerPoint</vt:lpstr>
      <vt:lpstr>Aguamáticos “Agua para Todos”</vt:lpstr>
      <vt:lpstr>Presentación de PowerPoint</vt:lpstr>
      <vt:lpstr>Horizonte de Planeación</vt:lpstr>
      <vt:lpstr>Fortalezas como Organismo Descentralizado</vt:lpstr>
      <vt:lpstr>Otras Fortalezas</vt:lpstr>
      <vt:lpstr>Debilidades</vt:lpstr>
      <vt:lpstr>Presentación de PowerPoint</vt:lpstr>
      <vt:lpstr>Presentación de PowerPoint</vt:lpstr>
      <vt:lpstr>Presentación de PowerPoint</vt:lpstr>
    </vt:vector>
  </TitlesOfParts>
  <Company>SEAPAL VALLARTA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SEAPAL VALLARTA</dc:creator>
  <cp:lastModifiedBy>Usuario</cp:lastModifiedBy>
  <cp:revision>1317</cp:revision>
  <cp:lastPrinted>2016-09-17T19:21:16Z</cp:lastPrinted>
  <dcterms:created xsi:type="dcterms:W3CDTF">2007-05-28T15:32:05Z</dcterms:created>
  <dcterms:modified xsi:type="dcterms:W3CDTF">2016-09-17T19:58:25Z</dcterms:modified>
</cp:coreProperties>
</file>